
<file path=[Content_Types].xml><?xml version="1.0" encoding="utf-8"?>
<Types xmlns="http://schemas.openxmlformats.org/package/2006/content-types"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60" r:id="rId3"/>
    <p:sldMasterId id="2147483672" r:id="rId4"/>
  </p:sldMasterIdLst>
  <p:sldIdLst>
    <p:sldId id="263" r:id="rId5"/>
    <p:sldId id="285" r:id="rId6"/>
    <p:sldId id="286" r:id="rId7"/>
    <p:sldId id="287" r:id="rId8"/>
    <p:sldId id="271" r:id="rId9"/>
    <p:sldId id="289" r:id="rId10"/>
    <p:sldId id="293" r:id="rId11"/>
    <p:sldId id="294" r:id="rId12"/>
    <p:sldId id="266" r:id="rId13"/>
    <p:sldId id="290" r:id="rId14"/>
    <p:sldId id="269" r:id="rId15"/>
    <p:sldId id="292" r:id="rId16"/>
    <p:sldId id="300" r:id="rId17"/>
    <p:sldId id="301" r:id="rId18"/>
    <p:sldId id="270" r:id="rId19"/>
    <p:sldId id="273" r:id="rId20"/>
    <p:sldId id="299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978" y="-378"/>
      </p:cViewPr>
      <p:guideLst>
        <p:guide orient="horz" pos="2180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7116B-3495-41FA-8F56-DE3992813B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F7835-07FE-4C21-8D67-F217565C76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50416A-4E66-4963-B625-33F9B4ADAF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95693-4CCA-43C5-B409-8D17261A856A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AAD73-61D5-46CB-8639-9B2970495F41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1D6B5-1424-4679-8E67-E4607E5FF0F8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5678-E990-4B82-A586-92EEBB26D3F0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0A7745-2620-44D8-8BFA-5C114B83FD7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6FE6C-E3BB-4B1F-9B93-00250DE1DF3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67088-A115-40BF-A919-59241ABAC11F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175C-F739-4DD8-B969-0A889B1B39FD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18027-9F59-4EA3-87D1-2950A957F0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253A0D-4409-42BB-8E5D-05FB3E6EDBA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021BB-9C89-4EFD-A6F9-7456B92CBD8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A1E47-7DC4-4C43-9B57-F5C29A9E8FAA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8BA93-87B0-4A3A-BDF9-0FB6370DBB69}" type="datetimeFigureOut">
              <a:rPr lang="zh-CN" alt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272A2-39F2-4FFA-B074-B142038C01BD}" type="slidenum">
              <a:rPr lang="zh-CN" altLang="en-US" smtClean="0"/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5764-B30D-4067-AF65-8C418D748EAB}" type="datetimeFigureOut">
              <a:rPr lang="zh-CN" alt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513-89AF-4445-A224-7C435285CE19}" type="slidenum">
              <a:rPr lang="zh-CN" altLang="en-US" smtClean="0"/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10018-4696-43FF-B388-A835AF786657}" type="datetimeFigureOut">
              <a:rPr lang="zh-CN" alt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512C8B-105B-486D-9C39-4A71A20093F4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D3998-9621-4489-BC8B-BFE3396C0420}" type="datetimeFigureOut">
              <a:rPr lang="zh-CN" alt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01627-BFFB-4E10-A0EB-C66AC0F5D69B}" type="slidenum">
              <a:rPr lang="zh-CN" altLang="en-US" smtClean="0"/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anose="02040502050405020303" pitchFamily="18" charset="0"/>
              <a:buNone/>
            </a:pPr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246EC-28FD-4299-8693-1B65800DB376}" type="datetimeFigureOut">
              <a:rPr lang="zh-CN" alt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F2762-2EA6-4204-BC8C-4ED3F5C2FAC1}" type="slidenum">
              <a:rPr lang="zh-CN" altLang="en-US" smtClean="0"/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574C-8855-4316-ACB6-60AF3C9D1B08}" type="datetimeFigureOut">
              <a:rPr lang="zh-CN" alt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2B1B8-EA62-41B0-83DA-5283CDBF8DBE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76317-7A23-4371-AD31-0B149F65E896}" type="datetimeFigureOut">
              <a:rPr lang="zh-CN" alt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EEBD1-05EA-4263-95BD-A1FB2F8839C8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7A1FCD-07AB-4EAF-987B-C7260CDCCB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310D1-057A-4A89-85C2-CD77AE5D9FDE}" type="datetimeFigureOut">
              <a:rPr lang="zh-CN" alt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5A44-F4A1-4511-9D0F-96E2B30ECEF1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anose="02040502050405020303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28CC0-C278-4D25-9C9E-6C6D2BB207F6}" type="datetimeFigureOut">
              <a:rPr lang="zh-CN" alt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E28D3B-93F2-4BCA-B3EF-C0384E447396}" type="slidenum">
              <a:rPr lang="zh-CN" altLang="en-US" smtClean="0"/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1AB83-5A47-4901-854A-3F70A86AC0DF}" type="datetimeFigureOut">
              <a:rPr lang="zh-CN" alt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1EB4-15D2-48E7-A84C-BFF996679BEA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F248D-4071-4DD3-8106-175767BB3FE2}" type="datetimeFigureOut">
              <a:rPr lang="zh-CN" alt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F6FBA-9CD2-4D60-A6F4-0302B6E802EA}" type="slidenum">
              <a:rPr lang="zh-CN" alt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DB25B-0CE5-48D4-84B5-D844449910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B09F36-0DAF-4D81-8FF1-E049239C4A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E1B198-D299-4167-9D2C-D95AF0950A4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2C781-6437-46EF-81F3-7AC3E90F54A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5E3E0-F1B1-4446-B798-2FAF588A6C4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5AB3B-F397-401E-B645-0DAA5F9472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ECAC3426-BE96-4422-A664-54A140922A1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  <a:endParaRPr lang="zh-CN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DEDAB45D-1B41-47BF-8388-CB4C8B81C02C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CAC3426-BE96-4422-A664-54A140922A1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anose="02040502050405020303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9001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33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625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anose="02040502050405020303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9.xml"/><Relationship Id="rId5" Type="http://schemas.openxmlformats.org/officeDocument/2006/relationships/slide" Target="slide16.xml"/><Relationship Id="rId4" Type="http://schemas.openxmlformats.org/officeDocument/2006/relationships/hyperlink" Target="http://images.google.com/imgres?imgurl=3www.cn/image/index/44500.jpg&amp;imgrefurl=http://3www.cn/image/fengg.htm&amp;h=480&amp;w=640&amp;sz=74&amp;tbnid=j4UTDbvV6UYJ:&amp;tbnh=101&amp;tbnw=134&amp;start=41&amp;prev=/images?q=%E4%B8%8A%E6%B5%B7%E9%A3%8E%E5%85%89&amp;start=40&amp;hl=zh-CN&amp;lr=&amp;ie=UTF-8&amp;oe=UTF-8&amp;sa=N" TargetMode="External"/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3.xml"/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"/>
          <p:cNvGrpSpPr>
            <a:grpSpLocks noChangeAspect="1"/>
          </p:cNvGrpSpPr>
          <p:nvPr/>
        </p:nvGrpSpPr>
        <p:grpSpPr bwMode="auto">
          <a:xfrm>
            <a:off x="0" y="0"/>
            <a:ext cx="9144000" cy="908050"/>
            <a:chOff x="0" y="0"/>
            <a:chExt cx="5760" cy="864"/>
          </a:xfrm>
        </p:grpSpPr>
        <p:grpSp>
          <p:nvGrpSpPr>
            <p:cNvPr id="6147" name="Group 4"/>
            <p:cNvGrpSpPr>
              <a:grpSpLocks noChangeAspect="1"/>
            </p:cNvGrpSpPr>
            <p:nvPr/>
          </p:nvGrpSpPr>
          <p:grpSpPr bwMode="auto">
            <a:xfrm>
              <a:off x="3072" y="0"/>
              <a:ext cx="2688" cy="864"/>
              <a:chOff x="0" y="0"/>
              <a:chExt cx="4469" cy="864"/>
            </a:xfrm>
          </p:grpSpPr>
          <p:pic>
            <p:nvPicPr>
              <p:cNvPr id="6148" name="Picture 5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49" name="Picture 6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0" name="Picture 7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6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1" name="Picture 8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2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2" name="Picture 9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9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3" name="Picture 10" descr="飞动的蝴蝶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9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154" name="Group 11"/>
            <p:cNvGrpSpPr>
              <a:grpSpLocks noChangeAspect="1"/>
            </p:cNvGrpSpPr>
            <p:nvPr/>
          </p:nvGrpSpPr>
          <p:grpSpPr bwMode="auto">
            <a:xfrm>
              <a:off x="0" y="0"/>
              <a:ext cx="2880" cy="864"/>
              <a:chOff x="0" y="0"/>
              <a:chExt cx="4469" cy="864"/>
            </a:xfrm>
          </p:grpSpPr>
          <p:pic>
            <p:nvPicPr>
              <p:cNvPr id="6155" name="Picture 12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6" name="Picture 13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7" name="Picture 14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6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8" name="Picture 15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12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59" name="Picture 16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49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60" name="Picture 17" descr="飞动的蝴蝶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49" y="0"/>
                <a:ext cx="720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161" name="Group 18"/>
          <p:cNvGrpSpPr>
            <a:grpSpLocks noChangeAspect="1"/>
          </p:cNvGrpSpPr>
          <p:nvPr/>
        </p:nvGrpSpPr>
        <p:grpSpPr bwMode="auto">
          <a:xfrm>
            <a:off x="0" y="5791200"/>
            <a:ext cx="9144000" cy="1066800"/>
            <a:chOff x="0" y="0"/>
            <a:chExt cx="5760" cy="864"/>
          </a:xfrm>
        </p:grpSpPr>
        <p:pic>
          <p:nvPicPr>
            <p:cNvPr id="6162" name="Picture 22" descr="2004822532120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3" name="Picture 23" descr="2004822532120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4" name="Picture 24" descr="2004822532120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5" name="Picture 25" descr="2004822532120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6" name="Picture 26" descr="2004822532120">
              <a:hlinkClick r:id="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7" name="Picture 27" descr="2004822532120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8" name="Picture 28" descr="2004822532120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9" name="Picture 29" descr="2004822532120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0"/>
              <a:ext cx="720" cy="8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70" name="WordArt 31"/>
          <p:cNvSpPr>
            <a:spLocks noChangeArrowheads="1" noChangeShapeType="1" noTextEdit="1"/>
          </p:cNvSpPr>
          <p:nvPr/>
        </p:nvSpPr>
        <p:spPr bwMode="auto">
          <a:xfrm>
            <a:off x="323850" y="1196975"/>
            <a:ext cx="8351838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>
                <a:ln w="9525" cmpd="sng">
                  <a:solidFill>
                    <a:srgbClr val="D60093"/>
                  </a:solidFill>
                  <a:round/>
                </a:ln>
                <a:solidFill>
                  <a:srgbClr val="0000FF"/>
                </a:solidFill>
                <a:effectLst>
                  <a:prstShdw prst="shdw13" dist="53882" dir="13500000">
                    <a:srgbClr val="C0C0C0">
                      <a:alpha val="50000"/>
                    </a:srgbClr>
                  </a:prstShdw>
                </a:effectLst>
                <a:latin typeface="Times New Roman" panose="02020603050405020304"/>
                <a:cs typeface="Times New Roman" panose="02020603050405020304"/>
              </a:rPr>
              <a:t>I'd like some noodles.</a:t>
            </a:r>
            <a:endParaRPr lang="zh-CN" altLang="en-US" sz="3600" b="1">
              <a:ln w="9525" cmpd="sng">
                <a:solidFill>
                  <a:srgbClr val="D60093"/>
                </a:solidFill>
                <a:round/>
              </a:ln>
              <a:solidFill>
                <a:srgbClr val="0000FF"/>
              </a:solidFill>
              <a:effectLst>
                <a:prstShdw prst="shdw13" dist="53882" dir="13500000">
                  <a:srgbClr val="C0C0C0">
                    <a:alpha val="50000"/>
                  </a:srgbClr>
                </a:prst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171" name="WordArt 5"/>
          <p:cNvSpPr>
            <a:spLocks noChangeArrowheads="1" noChangeShapeType="1" noTextEdit="1"/>
          </p:cNvSpPr>
          <p:nvPr/>
        </p:nvSpPr>
        <p:spPr bwMode="auto">
          <a:xfrm>
            <a:off x="2919413" y="376238"/>
            <a:ext cx="2732087" cy="5318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9050" cmpd="sng">
                  <a:solidFill>
                    <a:srgbClr val="FFCCCC"/>
                  </a:solidFill>
                  <a:rou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/>
                <a:cs typeface="Arial" panose="020B0604020202020204"/>
              </a:rPr>
              <a:t>Unit 10</a:t>
            </a:r>
            <a:endParaRPr lang="zh-CN" altLang="en-US" sz="4000" b="1" kern="10">
              <a:ln w="19050" cmpd="sng">
                <a:solidFill>
                  <a:srgbClr val="FFCCCC"/>
                </a:solidFill>
                <a:round/>
              </a:ln>
              <a:solidFill>
                <a:srgbClr val="FF0066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173" name="Text Box 29"/>
          <p:cNvSpPr txBox="1">
            <a:spLocks noChangeArrowheads="1"/>
          </p:cNvSpPr>
          <p:nvPr/>
        </p:nvSpPr>
        <p:spPr bwMode="auto">
          <a:xfrm>
            <a:off x="2340610" y="3213100"/>
            <a:ext cx="3459480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 dirty="0"/>
              <a:t>第四课时</a:t>
            </a:r>
            <a:endParaRPr lang="zh-CN" altLang="en-US" sz="3600" b="1" dirty="0"/>
          </a:p>
          <a:p>
            <a:pPr algn="ctr"/>
            <a:r>
              <a:rPr lang="zh-CN" altLang="en-US" sz="3600" b="1"/>
              <a:t>Section B2a-2c</a:t>
            </a:r>
            <a:endParaRPr lang="zh-CN" altLang="en-US" sz="3600" b="1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61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70" grpId="0" animBg="1"/>
      <p:bldP spid="6170" grpId="1" animBg="1"/>
      <p:bldP spid="617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6513" y="117475"/>
            <a:ext cx="9001125" cy="6583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</a:rPr>
              <a:t>3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candles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person’s age.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蜡烛的数量是这个人的岁数。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 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意为“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的数目”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后接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可数名词复数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，当其作主语时，谓语动词应用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单数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形式。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我们班里学生的数目是四十人。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number of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students in our class</a:t>
            </a:r>
            <a:r>
              <a:rPr lang="en-US" sz="28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forty.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拓展</a:t>
            </a:r>
            <a:r>
              <a:rPr lang="zh-CN" altLang="en-US" sz="2800" b="1" dirty="0">
                <a:latin typeface="Times New Roman" panose="02020603050405020304" pitchFamily="18" charset="0"/>
              </a:rPr>
              <a:t>：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 number of</a:t>
            </a:r>
            <a:r>
              <a:rPr lang="zh-CN" altLang="en-US" sz="3200" b="1" dirty="0">
                <a:latin typeface="Times New Roman" panose="02020603050405020304" pitchFamily="18" charset="0"/>
              </a:rPr>
              <a:t> 意为“大量，许多”后接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可数名词复数</a:t>
            </a:r>
            <a:r>
              <a:rPr lang="zh-CN" altLang="en-US" sz="3200" b="1" dirty="0">
                <a:latin typeface="Times New Roman" panose="02020603050405020304" pitchFamily="18" charset="0"/>
              </a:rPr>
              <a:t>，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当其作主语时，谓语动词应用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复数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形式</a:t>
            </a:r>
            <a:r>
              <a:rPr lang="zh-CN" altLang="en-US" sz="3200" b="1" dirty="0">
                <a:latin typeface="Times New Roman" panose="02020603050405020304" pitchFamily="18" charset="0"/>
              </a:rPr>
              <a:t>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A number of the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students</a:t>
            </a:r>
            <a:r>
              <a:rPr lang="zh-CN" altLang="en-US" sz="2800" b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are</a:t>
            </a:r>
            <a:r>
              <a:rPr lang="zh-CN" altLang="en-US" sz="2800" b="1" dirty="0">
                <a:latin typeface="Times New Roman" panose="02020603050405020304" pitchFamily="18" charset="0"/>
              </a:rPr>
              <a:t> in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class</a:t>
            </a:r>
            <a:r>
              <a:rPr lang="zh-CN" altLang="en-US" sz="2800" b="1" dirty="0">
                <a:latin typeface="Times New Roman" panose="02020603050405020304" pitchFamily="18" charset="0"/>
              </a:rPr>
              <a:t>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翻译：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苹果的数量是50 </a:t>
            </a:r>
            <a:r>
              <a:rPr lang="zh-CN" altLang="en-US" sz="2800" b="1" dirty="0">
                <a:latin typeface="Times New Roman" panose="02020603050405020304" pitchFamily="18" charset="0"/>
              </a:rPr>
              <a:t>。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许多苹果在桌上。</a:t>
            </a:r>
            <a:endParaRPr lang="zh-CN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280670" y="5422900"/>
            <a:ext cx="780605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The number of the apples is fifty. 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0670" y="6238875"/>
            <a:ext cx="761619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 number of the apples are on the table.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-34925" y="44450"/>
            <a:ext cx="9217025" cy="6487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4.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本课中的</a:t>
            </a:r>
            <a:r>
              <a:rPr lang="zh-CN" altLang="en-US" sz="2800" b="1">
                <a:solidFill>
                  <a:srgbClr val="FF0000"/>
                </a:solidFill>
              </a:rPr>
              <a:t>情态动词</a:t>
            </a:r>
            <a:endParaRPr lang="zh-CN" altLang="en-US" sz="2800" b="1">
              <a:solidFill>
                <a:srgbClr val="FF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0000"/>
                </a:solidFill>
              </a:rPr>
              <a:t>will/would（将要，would是will的过去式）</a:t>
            </a:r>
            <a:endParaRPr lang="zh-CN" altLang="en-US" sz="2800" b="1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0000"/>
                </a:solidFill>
              </a:rPr>
              <a:t>must（必须，应该，一定）   may（可能，或许，可以）</a:t>
            </a:r>
            <a:endParaRPr lang="zh-CN" altLang="en-US" sz="2800" b="1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FF0000"/>
                </a:solidFill>
              </a:rPr>
              <a:t>后接动词原形，没有人称和数的变化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。 在本课中都表示推测，过去式表示推测性更小。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例如：The book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must be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hers，because her name is on it.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 这本书一定是她的，因为她的名字在上面。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He 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may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be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late</a:t>
            </a: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so</a:t>
            </a: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don't wait for him</a:t>
            </a: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          </a:t>
            </a:r>
            <a:r>
              <a:rPr lang="zh-CN" altLang="en-US" sz="2800" b="1">
                <a:solidFill>
                  <a:srgbClr val="000000"/>
                </a:solidFill>
                <a:latin typeface="Times New Roman" panose="02020603050405020304" pitchFamily="18" charset="0"/>
              </a:rPr>
              <a:t>他可能会迟到，所以不要等他。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A50021"/>
                </a:solidFill>
              </a:rPr>
              <a:t>翻译：她一定是一个老师。</a:t>
            </a:r>
            <a:endParaRPr lang="en-US" altLang="zh-CN" sz="2800" b="1">
              <a:solidFill>
                <a:srgbClr val="A50021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A50021"/>
                </a:solidFill>
              </a:rPr>
              <a:t>天正在下雨，他可能不来了。</a:t>
            </a:r>
            <a:r>
              <a:rPr lang="zh-CN" altLang="en-US" sz="2800" b="1">
                <a:solidFill>
                  <a:srgbClr val="A50021"/>
                </a:solidFill>
                <a:latin typeface="Times New Roman" panose="02020603050405020304" pitchFamily="18" charset="0"/>
              </a:rPr>
              <a:t>     </a:t>
            </a:r>
            <a:endParaRPr lang="zh-CN" altLang="en-US" sz="2800" b="1">
              <a:solidFill>
                <a:srgbClr val="A5002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349750" y="5370195"/>
            <a:ext cx="49561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She must be a teacher.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31445" y="6291580"/>
            <a:ext cx="888428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It's raining now, he may be not come.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757238" y="1084263"/>
            <a:ext cx="3095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88" y="1588"/>
            <a:ext cx="9253537" cy="6187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</a:rPr>
              <a:t>5.</a:t>
            </a:r>
            <a:r>
              <a:rPr lang="en-US" sz="3200" b="1" dirty="0">
                <a:latin typeface="Times New Roman" panose="02020603050405020304" pitchFamily="18" charset="0"/>
              </a:rPr>
              <a:t>In </a:t>
            </a:r>
            <a:r>
              <a:rPr lang="zh-CN" altLang="en-US" sz="3200" b="1" dirty="0">
                <a:latin typeface="Times New Roman" panose="02020603050405020304" pitchFamily="18" charset="0"/>
              </a:rPr>
              <a:t>China</a:t>
            </a:r>
            <a:r>
              <a:rPr lang="en-US" sz="3200" b="1" dirty="0">
                <a:latin typeface="Times New Roman" panose="02020603050405020304" pitchFamily="18" charset="0"/>
              </a:rPr>
              <a:t>, it is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get</a:t>
            </a:r>
            <a:r>
              <a:rPr lang="zh-CN" altLang="en-US" sz="3200" b="1" dirty="0">
                <a:latin typeface="Times New Roman" panose="02020603050405020304" pitchFamily="18" charset="0"/>
              </a:rPr>
              <a:t>ting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popular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</a:rPr>
              <a:t>to have cake on</a:t>
            </a:r>
            <a:r>
              <a:rPr lang="zh-CN" altLang="en-US" sz="3200" b="1" dirty="0">
                <a:latin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</a:rPr>
              <a:t>your birthday</a:t>
            </a:r>
            <a:r>
              <a:rPr lang="zh-CN" altLang="en-US" sz="3200" b="1" dirty="0">
                <a:latin typeface="Times New Roman" panose="02020603050405020304" pitchFamily="18" charset="0"/>
              </a:rPr>
              <a:t>.在中国，生日吃蛋糕日渐流行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get在本句中作系动词，意为“变得”，后接形容词</a:t>
            </a:r>
            <a:r>
              <a:rPr lang="zh-CN" altLang="en-US" sz="2800" b="1" dirty="0">
                <a:latin typeface="Times New Roman" panose="02020603050405020304" pitchFamily="18" charset="0"/>
              </a:rPr>
              <a:t>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Summer is coming！It is getting hot.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夏天到了，天气越来越热了。</a:t>
            </a:r>
            <a:endParaRPr lang="zh-CN" altLang="en-US" sz="28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get 还有“得到，获取”的意思</a:t>
            </a:r>
            <a:r>
              <a:rPr lang="zh-CN" altLang="en-US" sz="2800" b="1" dirty="0">
                <a:latin typeface="Times New Roman" panose="02020603050405020304" pitchFamily="18" charset="0"/>
              </a:rPr>
              <a:t>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To get the first，he studies hard every day.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为了得到第一名，他每天努力学习。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latin typeface="Times New Roman" panose="02020603050405020304" pitchFamily="18" charset="0"/>
              </a:rPr>
              <a:t>拓展：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be popular with sb.受某人欢迎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US" altLang="zh-CN" sz="2800" b="1" dirty="0">
                <a:latin typeface="Times New Roman" panose="02020603050405020304" pitchFamily="18" charset="0"/>
              </a:rPr>
              <a:t>TFboys</a:t>
            </a:r>
            <a:r>
              <a:rPr lang="zh-CN" altLang="en-US" sz="2800" b="1" dirty="0">
                <a:latin typeface="Times New Roman" panose="02020603050405020304" pitchFamily="18" charset="0"/>
              </a:rPr>
              <a:t> are popular with many young students</a:t>
            </a:r>
            <a:r>
              <a:rPr lang="zh-CN" altLang="en-US" sz="2800" b="1" dirty="0" smtClean="0">
                <a:latin typeface="Times New Roman" panose="02020603050405020304" pitchFamily="18" charset="0"/>
              </a:rPr>
              <a:t>.</a:t>
            </a:r>
            <a:endParaRPr lang="en-US" altLang="zh-CN" sz="2800" b="1" dirty="0" smtClean="0">
              <a:latin typeface="Times New Roman" panose="02020603050405020304" pitchFamily="18" charset="0"/>
            </a:endParaRPr>
          </a:p>
          <a:p>
            <a:r>
              <a:rPr lang="en-US" altLang="zh-CN" sz="2800" b="1" dirty="0" smtClean="0">
                <a:latin typeface="Times New Roman" panose="02020603050405020304" pitchFamily="18" charset="0"/>
              </a:rPr>
              <a:t>TFboys</a:t>
            </a:r>
            <a:r>
              <a:rPr lang="zh-CN" altLang="en-US" sz="2800" b="1" dirty="0" smtClean="0">
                <a:latin typeface="Times New Roman" panose="02020603050405020304" pitchFamily="18" charset="0"/>
              </a:rPr>
              <a:t>受很多年轻学生欢迎。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A50021"/>
                </a:solidFill>
              </a:rPr>
              <a:t>翻译</a:t>
            </a:r>
            <a:r>
              <a:rPr lang="zh-CN" altLang="en-US" sz="2800" b="1" dirty="0"/>
              <a:t>：</a:t>
            </a:r>
            <a:endParaRPr lang="zh-CN" altLang="en-US" sz="2800" b="1" dirty="0"/>
          </a:p>
          <a:p>
            <a:r>
              <a:rPr lang="zh-CN" altLang="en-US" sz="2800" b="1" dirty="0">
                <a:solidFill>
                  <a:srgbClr val="A50021"/>
                </a:solidFill>
              </a:rPr>
              <a:t>这只狗很受孩子们的欢迎。</a:t>
            </a:r>
            <a:endParaRPr lang="zh-CN" altLang="en-US" sz="2800" b="1" dirty="0">
              <a:solidFill>
                <a:srgbClr val="A50021"/>
              </a:solidFill>
            </a:endParaRPr>
          </a:p>
          <a:p>
            <a:endParaRPr lang="zh-CN" altLang="en-US" sz="2800" b="1" dirty="0">
              <a:solidFill>
                <a:srgbClr val="A5002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2580" y="5751830"/>
            <a:ext cx="75615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The dog is very popular with children.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07950" y="44450"/>
            <a:ext cx="79057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prstClr val="black"/>
                </a:solidFill>
              </a:rPr>
              <a:t>总结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：</a:t>
            </a:r>
            <a:r>
              <a:rPr lang="en-US" altLang="zh-CN" sz="3200" b="1" dirty="0" smtClean="0">
                <a:solidFill>
                  <a:prstClr val="black"/>
                </a:solidFill>
              </a:rPr>
              <a:t>1.</a:t>
            </a:r>
            <a:r>
              <a:rPr lang="zh-CN" altLang="en-US" sz="3200" b="1" dirty="0" smtClean="0">
                <a:solidFill>
                  <a:prstClr val="black"/>
                </a:solidFill>
              </a:rPr>
              <a:t>重点</a:t>
            </a:r>
            <a:r>
              <a:rPr lang="zh-CN" altLang="en-US" sz="3200" b="1" dirty="0">
                <a:solidFill>
                  <a:prstClr val="black"/>
                </a:solidFill>
              </a:rPr>
              <a:t>短语</a:t>
            </a:r>
            <a:endParaRPr lang="zh-CN" altLang="en-US" sz="3200" b="1" dirty="0">
              <a:solidFill>
                <a:prstClr val="black"/>
              </a:solidFill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187450" y="692150"/>
            <a:ext cx="6697663" cy="6065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prstClr val="black"/>
                </a:solidFill>
              </a:rPr>
              <a:t>around the world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in </a:t>
            </a:r>
            <a:r>
              <a:rPr lang="zh-CN" altLang="en-US" sz="2800" dirty="0">
                <a:solidFill>
                  <a:srgbClr val="FF0000"/>
                </a:solidFill>
              </a:rPr>
              <a:t>different</a:t>
            </a:r>
            <a:r>
              <a:rPr lang="zh-CN" altLang="en-US" sz="2800" dirty="0">
                <a:solidFill>
                  <a:prstClr val="black"/>
                </a:solidFill>
              </a:rPr>
              <a:t>/many countries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birthday cakes </a:t>
            </a:r>
            <a:r>
              <a:rPr lang="zh-CN" altLang="en-US" sz="2800" dirty="0">
                <a:solidFill>
                  <a:srgbClr val="FF0000"/>
                </a:solidFill>
              </a:rPr>
              <a:t>with</a:t>
            </a:r>
            <a:r>
              <a:rPr lang="zh-CN" altLang="en-US" sz="2800" dirty="0">
                <a:solidFill>
                  <a:prstClr val="black"/>
                </a:solidFill>
              </a:rPr>
              <a:t> candles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the number of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make a wish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blow out 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srgbClr val="FF0000"/>
                </a:solidFill>
              </a:rPr>
              <a:t>in one go </a:t>
            </a:r>
            <a:r>
              <a:rPr lang="zh-CN" altLang="en-US" sz="2800" dirty="0">
                <a:solidFill>
                  <a:prstClr val="black"/>
                </a:solidFill>
              </a:rPr>
              <a:t>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come true 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put ……in……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srgbClr val="FF0000"/>
                </a:solidFill>
              </a:rPr>
              <a:t>get</a:t>
            </a:r>
            <a:r>
              <a:rPr lang="zh-CN" altLang="en-US" sz="2800" dirty="0">
                <a:solidFill>
                  <a:prstClr val="black"/>
                </a:solidFill>
              </a:rPr>
              <a:t> popular 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cut up  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a symbol of long life   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prstClr val="black"/>
                </a:solidFill>
              </a:rPr>
              <a:t>bring good luck to the birthday person</a:t>
            </a:r>
            <a:endParaRPr lang="zh-CN" altLang="en-US" sz="2800" dirty="0">
              <a:solidFill>
                <a:prstClr val="black"/>
              </a:solidFill>
            </a:endParaRPr>
          </a:p>
          <a:p>
            <a:r>
              <a:rPr lang="zh-CN" altLang="en-US" sz="2800" dirty="0">
                <a:solidFill>
                  <a:srgbClr val="FF0000"/>
                </a:solidFill>
              </a:rPr>
              <a:t>bring</a:t>
            </a:r>
            <a:r>
              <a:rPr lang="zh-CN" altLang="en-US" sz="2800" dirty="0">
                <a:solidFill>
                  <a:prstClr val="black"/>
                </a:solidFill>
              </a:rPr>
              <a:t> sth. </a:t>
            </a:r>
            <a:r>
              <a:rPr lang="zh-CN" altLang="en-US" sz="2800" dirty="0">
                <a:solidFill>
                  <a:srgbClr val="FF0000"/>
                </a:solidFill>
              </a:rPr>
              <a:t>to</a:t>
            </a:r>
            <a:r>
              <a:rPr lang="zh-CN" altLang="en-US" sz="2800" dirty="0">
                <a:solidFill>
                  <a:prstClr val="black"/>
                </a:solidFill>
              </a:rPr>
              <a:t> sb.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zh-CN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2.</a:t>
            </a:r>
            <a:r>
              <a:rPr lang="zh-CN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情态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动词(will/would/must/may)表推测的用法。</a:t>
            </a:r>
            <a:endParaRPr lang="zh-CN" altLang="en-US" sz="32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en-US" altLang="zh-CN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3.</a:t>
            </a:r>
            <a:r>
              <a:rPr lang="zh-CN" altLang="en-US" sz="3200" b="1" dirty="0" smtClean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世界</a:t>
            </a:r>
            <a:r>
              <a:rPr lang="zh-CN" alt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各地生日的习俗</a:t>
            </a:r>
            <a:r>
              <a:rPr lang="zh-CN" altLang="en-US" sz="3200" b="1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3200" b="1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-34925" y="0"/>
            <a:ext cx="64801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检测：</a:t>
            </a:r>
            <a:endParaRPr lang="zh-CN" altLang="en-US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选词填空。</a:t>
            </a:r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(4</a:t>
            </a:r>
            <a:r>
              <a:rPr lang="zh-CN" altLang="en-US" sz="3200" b="1">
                <a:latin typeface="Times New Roman" panose="02020603050405020304" pitchFamily="18" charset="0"/>
              </a:rPr>
              <a:t>分钟</a:t>
            </a:r>
            <a:r>
              <a:rPr 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CN" altLang="en-US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116013" y="117475"/>
            <a:ext cx="30956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2231" y="2400057"/>
            <a:ext cx="8999537" cy="4968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</a:rPr>
              <a:t>1. What’s your ________ to this question? 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2. They think it can bring good ______ to them.  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3. The boy doesn’t get hurt (</a:t>
            </a:r>
            <a:r>
              <a:rPr lang="zh-CN" altLang="en-US" sz="3200" b="1" dirty="0">
                <a:latin typeface="Times New Roman" panose="02020603050405020304" pitchFamily="18" charset="0"/>
              </a:rPr>
              <a:t>受伤</a:t>
            </a:r>
            <a:r>
              <a:rPr lang="en-US" sz="3200" b="1" dirty="0">
                <a:latin typeface="Times New Roman" panose="02020603050405020304" pitchFamily="18" charset="0"/>
              </a:rPr>
              <a:t>). He’s really ______.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4. If it’s sunny tomorrow. We _____ go boating.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5. The two boys have _________ hobbies (</a:t>
            </a:r>
            <a:r>
              <a:rPr lang="zh-CN" altLang="en-US" sz="3200" b="1" dirty="0">
                <a:latin typeface="Times New Roman" panose="02020603050405020304" pitchFamily="18" charset="0"/>
              </a:rPr>
              <a:t>爱好</a:t>
            </a:r>
            <a:r>
              <a:rPr lang="en-US" sz="3200" b="1" dirty="0">
                <a:latin typeface="Times New Roman" panose="02020603050405020304" pitchFamily="18" charset="0"/>
              </a:rPr>
              <a:t>).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6. It’s a good _____ to make a snowman in the snow.</a:t>
            </a:r>
            <a:endParaRPr lang="en-US" sz="3200" b="1" dirty="0">
              <a:latin typeface="Times New Roman" panose="02020603050405020304" pitchFamily="18" charset="0"/>
            </a:endParaRPr>
          </a:p>
          <a:p>
            <a:endParaRPr lang="en-US" altLang="zh-CN" sz="3200">
              <a:solidFill>
                <a:srgbClr val="FF0000"/>
              </a:solidFill>
            </a:endParaRPr>
          </a:p>
          <a:p>
            <a:endParaRPr lang="en-US" altLang="zh-CN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41277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+mj-cs"/>
              </a:rPr>
              <a:t>luck,  </a:t>
            </a:r>
            <a:r>
              <a:rPr lang="en-US" altLang="zh-CN" sz="3600" b="1" dirty="0" err="1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+mj-cs"/>
              </a:rPr>
              <a:t>different,lucky</a:t>
            </a:r>
            <a:r>
              <a:rPr lang="en-US" altLang="zh-CN" sz="36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+mj-cs"/>
              </a:rPr>
              <a:t>, </a:t>
            </a:r>
            <a:r>
              <a:rPr lang="en-US" altLang="zh-CN" sz="3600" b="1" dirty="0">
                <a:effectLst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ea typeface="+mj-ea"/>
                <a:cs typeface="+mj-cs"/>
              </a:rPr>
              <a:t>answer, will,  idea</a:t>
            </a:r>
            <a:endParaRPr lang="zh-CN" altLang="en-US" sz="1200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2842895" y="2473960"/>
            <a:ext cx="172910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answer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33720" y="2868930"/>
            <a:ext cx="134112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luck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1460" y="3804285"/>
            <a:ext cx="281051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lucky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212080" y="4422140"/>
            <a:ext cx="11601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will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83025" y="4817110"/>
            <a:ext cx="196596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different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7295" y="5291455"/>
            <a:ext cx="12598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  <a:sym typeface="+mn-ea"/>
              </a:rPr>
              <a:t>idea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1331913" y="765175"/>
            <a:ext cx="6934200" cy="762000"/>
          </a:xfrm>
          <a:prstGeom prst="rect">
            <a:avLst/>
          </a:prstGeom>
          <a:solidFill>
            <a:schemeClr val="accent1"/>
          </a:solidFill>
          <a:ln w="9525" cmpd="sng">
            <a:solidFill>
              <a:schemeClr val="tx1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3200" b="1">
                <a:latin typeface="Times New Roman" panose="02020603050405020304" pitchFamily="18" charset="0"/>
              </a:rPr>
              <a:t>order  bowl  kinds  strawberry  specials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304800" y="1676400"/>
            <a:ext cx="86106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5000"/>
              </a:spcBef>
            </a:pPr>
            <a:r>
              <a:rPr lang="en-US" sz="3200" b="1">
                <a:solidFill>
                  <a:srgbClr val="FF0000"/>
                </a:solidFill>
                <a:latin typeface="Times New Roman" panose="02020603050405020304" pitchFamily="18" charset="0"/>
              </a:rPr>
              <a:t>The Ice-cream and Pancake House</a:t>
            </a:r>
            <a:endParaRPr lang="en-US" sz="32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"/>
              </a:spcBef>
            </a:pPr>
            <a:r>
              <a:rPr lang="en-US" sz="3200" b="1">
                <a:latin typeface="Times New Roman" panose="02020603050405020304" pitchFamily="18" charset="0"/>
              </a:rPr>
              <a:t>Would you like to eat ice-cream or pancakes? </a:t>
            </a:r>
            <a:endParaRPr lang="en-US" sz="32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10000"/>
              </a:lnSpc>
              <a:spcBef>
                <a:spcPct val="5000"/>
              </a:spcBef>
            </a:pPr>
            <a:r>
              <a:rPr lang="en-US" sz="3200" b="1">
                <a:latin typeface="Times New Roman" panose="02020603050405020304" pitchFamily="18" charset="0"/>
              </a:rPr>
              <a:t>At our restaurant, we have some great _______.We have different _____ of fruit ice-cream, like ___________, banana or orange. Would you like a big _____ for four yuan or a small one for just two yuan? You can also ______ our delicious pancakes. They’re only five yuan.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24580" name="Text Box 13"/>
          <p:cNvSpPr txBox="1">
            <a:spLocks noChangeArrowheads="1"/>
          </p:cNvSpPr>
          <p:nvPr/>
        </p:nvSpPr>
        <p:spPr bwMode="auto">
          <a:xfrm>
            <a:off x="0" y="0"/>
            <a:ext cx="91090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>
                <a:solidFill>
                  <a:srgbClr val="FF0066"/>
                </a:solidFill>
                <a:latin typeface="Times New Roman" panose="02020603050405020304" pitchFamily="18" charset="0"/>
              </a:rPr>
              <a:t>3a</a:t>
            </a:r>
            <a:r>
              <a:rPr lang="en-US" sz="3200" b="1">
                <a:latin typeface="Times New Roman" panose="02020603050405020304" pitchFamily="18" charset="0"/>
              </a:rPr>
              <a:t>  Fill in the blanks in the ad with the words in the box.</a:t>
            </a:r>
            <a:endParaRPr lang="en-US" sz="3200" b="1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4630" y="3329305"/>
            <a:ext cx="18440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specials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79670" y="3395345"/>
            <a:ext cx="12490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kinds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59660" y="3895725"/>
            <a:ext cx="24288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banana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0985" y="4422140"/>
            <a:ext cx="117602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bowl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5445" y="5475605"/>
            <a:ext cx="14503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order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5"/>
          <p:cNvSpPr txBox="1">
            <a:spLocks noChangeArrowheads="1"/>
          </p:cNvSpPr>
          <p:nvPr/>
        </p:nvSpPr>
        <p:spPr bwMode="auto">
          <a:xfrm>
            <a:off x="0" y="117475"/>
            <a:ext cx="8893175" cy="574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5000"/>
              </a:lnSpc>
              <a:spcBef>
                <a:spcPct val="5000"/>
              </a:spcBef>
            </a:pPr>
            <a:r>
              <a:rPr lang="zh-CN" altLang="en-US" sz="2800" b="1">
                <a:latin typeface="Times New Roman" panose="02020603050405020304" pitchFamily="18" charset="0"/>
              </a:rPr>
              <a:t> </a:t>
            </a:r>
            <a:r>
              <a:rPr lang="en-US" sz="2800" b="1">
                <a:latin typeface="Times New Roman" panose="02020603050405020304" pitchFamily="18" charset="0"/>
              </a:rPr>
              <a:t> </a:t>
            </a:r>
            <a:r>
              <a:rPr lang="zh-CN" altLang="en-US" sz="2800" b="1">
                <a:latin typeface="Times New Roman" panose="02020603050405020304" pitchFamily="18" charset="0"/>
              </a:rPr>
              <a:t>翻译：（</a:t>
            </a:r>
            <a:r>
              <a:rPr lang="en-US" sz="2800" b="1">
                <a:latin typeface="Times New Roman" panose="02020603050405020304" pitchFamily="18" charset="0"/>
              </a:rPr>
              <a:t>4</a:t>
            </a:r>
            <a:r>
              <a:rPr lang="zh-CN" altLang="en-US" sz="2800" b="1">
                <a:latin typeface="Times New Roman" panose="02020603050405020304" pitchFamily="18" charset="0"/>
              </a:rPr>
              <a:t>分钟）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5000"/>
              </a:spcBef>
            </a:pPr>
            <a:r>
              <a:rPr lang="en-US" sz="2800" b="1">
                <a:latin typeface="Times New Roman" panose="02020603050405020304" pitchFamily="18" charset="0"/>
              </a:rPr>
              <a:t>1.</a:t>
            </a:r>
            <a:r>
              <a:rPr lang="zh-CN" altLang="en-US" sz="2800" b="1">
                <a:latin typeface="Times New Roman" panose="02020603050405020304" pitchFamily="18" charset="0"/>
              </a:rPr>
              <a:t>你不可能一次把工作都干完。</a:t>
            </a:r>
            <a:endParaRPr lang="zh-CN" altLang="en-US" sz="2800" b="1">
              <a:latin typeface="Times New Roman" panose="02020603050405020304" pitchFamily="18" charset="0"/>
            </a:endParaRPr>
          </a:p>
          <a:p>
            <a:pPr eaLnBrk="1" hangingPunct="1">
              <a:lnSpc>
                <a:spcPct val="105000"/>
              </a:lnSpc>
              <a:spcBef>
                <a:spcPct val="5000"/>
              </a:spcBef>
            </a:pPr>
            <a:r>
              <a:rPr lang="en-US" sz="2800" b="1">
                <a:latin typeface="Times New Roman" panose="02020603050405020304" pitchFamily="18" charset="0"/>
              </a:rPr>
              <a:t>You can’t do all the work _____ _____ _____. </a:t>
            </a:r>
            <a:endParaRPr lang="en-US" sz="2800" b="1"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800" b="1"/>
              <a:t>2.</a:t>
            </a:r>
            <a:r>
              <a:rPr lang="zh-CN" altLang="en-US" sz="2800" b="1"/>
              <a:t>许个愿，它一定会实现的。</a:t>
            </a:r>
            <a:endParaRPr lang="zh-CN" altLang="en-US" sz="2800" b="1"/>
          </a:p>
          <a:p>
            <a:pPr eaLnBrk="1" hangingPunct="1"/>
            <a:r>
              <a:rPr lang="en-US" sz="2800" b="1"/>
              <a:t>Make a wish, and it can really _____ _____. </a:t>
            </a:r>
            <a:endParaRPr lang="en-US" sz="2800" b="1"/>
          </a:p>
          <a:p>
            <a:pPr eaLnBrk="1" hangingPunct="1"/>
            <a:r>
              <a:rPr lang="en-US" sz="2800" b="1"/>
              <a:t>3.</a:t>
            </a:r>
            <a:r>
              <a:rPr lang="zh-CN" altLang="en-US" sz="2800" b="1"/>
              <a:t>请把他明天带到这间办公室。</a:t>
            </a:r>
            <a:endParaRPr lang="en-US" sz="2800" b="1"/>
          </a:p>
          <a:p>
            <a:pPr eaLnBrk="1" hangingPunct="1"/>
            <a:r>
              <a:rPr lang="en-US" sz="2800" b="1"/>
              <a:t>Please ____ him ____ this office tomorrow.</a:t>
            </a:r>
            <a:endParaRPr lang="en-US" sz="2800" b="1"/>
          </a:p>
          <a:p>
            <a:pPr eaLnBrk="1" hangingPunct="1"/>
            <a:r>
              <a:rPr lang="en-US" sz="2800" b="1"/>
              <a:t>4.</a:t>
            </a:r>
            <a:r>
              <a:rPr lang="zh-CN" altLang="en-US" sz="2800" b="1"/>
              <a:t>那听起来是个好主意。</a:t>
            </a:r>
            <a:endParaRPr lang="zh-CN" altLang="en-US" sz="2800" b="1"/>
          </a:p>
          <a:p>
            <a:pPr eaLnBrk="1" hangingPunct="1"/>
            <a:r>
              <a:rPr lang="zh-CN" altLang="en-US" sz="2800" b="1"/>
              <a:t>That </a:t>
            </a:r>
            <a:r>
              <a:rPr lang="en-US" sz="2800" b="1"/>
              <a:t>_____ ______ ______good idea.</a:t>
            </a:r>
            <a:endParaRPr lang="en-US" sz="2800" b="1"/>
          </a:p>
          <a:p>
            <a:pPr eaLnBrk="1" hangingPunct="1"/>
            <a:r>
              <a:rPr lang="en-US" sz="2800" b="1"/>
              <a:t>5.</a:t>
            </a:r>
            <a:r>
              <a:rPr lang="zh-CN" altLang="en-US" sz="2800" b="1"/>
              <a:t>我有一个主意。</a:t>
            </a:r>
            <a:endParaRPr lang="zh-CN" altLang="en-US" sz="2800" b="1"/>
          </a:p>
          <a:p>
            <a:pPr eaLnBrk="1" hangingPunct="1"/>
            <a:r>
              <a:rPr lang="zh-CN" altLang="en-US" sz="2800" b="1"/>
              <a:t>I </a:t>
            </a:r>
            <a:r>
              <a:rPr lang="en-US" sz="2800" b="1"/>
              <a:t>have _____ idea.</a:t>
            </a:r>
            <a:endParaRPr lang="en-US" sz="2800" b="1"/>
          </a:p>
          <a:p>
            <a:pPr eaLnBrk="1" hangingPunct="1"/>
            <a:r>
              <a:rPr lang="en-US" sz="2800" b="1"/>
              <a:t>6.</a:t>
            </a:r>
            <a:r>
              <a:rPr lang="zh-CN" altLang="en-US" sz="2800" b="1"/>
              <a:t>把书放到书柜里。</a:t>
            </a:r>
            <a:endParaRPr lang="zh-CN" altLang="en-US" sz="2800" b="1"/>
          </a:p>
          <a:p>
            <a:pPr eaLnBrk="1" hangingPunct="1"/>
            <a:r>
              <a:rPr lang="en-US" sz="2800" b="1"/>
              <a:t>____ the books ____ the _______.</a:t>
            </a:r>
            <a:endParaRPr lang="zh-CN" altLang="en-US" sz="2800" b="1"/>
          </a:p>
        </p:txBody>
      </p:sp>
      <p:sp>
        <p:nvSpPr>
          <p:cNvPr id="2" name="文本框 1"/>
          <p:cNvSpPr txBox="1"/>
          <p:nvPr/>
        </p:nvSpPr>
        <p:spPr>
          <a:xfrm>
            <a:off x="4466590" y="1025525"/>
            <a:ext cx="30283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in  one  go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45075" y="1908175"/>
            <a:ext cx="207264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come true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88085" y="2699385"/>
            <a:ext cx="245427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bring       to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59790" y="3580130"/>
            <a:ext cx="345059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sounds  like  a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67460" y="4461510"/>
            <a:ext cx="90932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a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5885" y="5281930"/>
            <a:ext cx="666813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Put                  in         bookcase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>
            <a:spLocks noChangeArrowheads="1"/>
          </p:cNvSpPr>
          <p:nvPr/>
        </p:nvSpPr>
        <p:spPr bwMode="auto">
          <a:xfrm>
            <a:off x="152400" y="285750"/>
            <a:ext cx="8991600" cy="6186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4400" b="1" dirty="0">
                <a:solidFill>
                  <a:srgbClr val="333399"/>
                </a:solidFill>
              </a:rPr>
              <a:t>学习目标：</a:t>
            </a:r>
            <a:endParaRPr lang="zh-CN" altLang="en-US" sz="4400" b="1" dirty="0">
              <a:solidFill>
                <a:srgbClr val="333399"/>
              </a:solidFill>
            </a:endParaRPr>
          </a:p>
          <a:p>
            <a:endParaRPr lang="zh-CN" altLang="en-US" sz="3200" b="1" dirty="0">
              <a:solidFill>
                <a:srgbClr val="000000"/>
              </a:solidFill>
            </a:endParaRPr>
          </a:p>
          <a:p>
            <a:pPr lvl="0"/>
            <a:r>
              <a:rPr lang="zh-CN" altLang="en-US" sz="3200" b="1" dirty="0">
                <a:solidFill>
                  <a:srgbClr val="000000"/>
                </a:solidFill>
              </a:rPr>
              <a:t>1</a:t>
            </a:r>
            <a:r>
              <a:rPr lang="zh-CN" altLang="en-US" sz="3200" b="1" dirty="0" smtClean="0">
                <a:solidFill>
                  <a:srgbClr val="000000"/>
                </a:solidFill>
              </a:rPr>
              <a:t>.</a:t>
            </a:r>
            <a:r>
              <a:rPr lang="en-US" sz="3200" b="1" dirty="0" smtClean="0">
                <a:solidFill>
                  <a:srgbClr val="000000"/>
                </a:solidFill>
              </a:rPr>
              <a:t> </a:t>
            </a:r>
            <a:r>
              <a:rPr lang="en-US" altLang="zh-CN" sz="3200" b="1" dirty="0" err="1">
                <a:solidFill>
                  <a:srgbClr val="000000"/>
                </a:solidFill>
              </a:rPr>
              <a:t>根据文章找寻关键信息，提高阅读能力</a:t>
            </a:r>
            <a:r>
              <a:rPr lang="en-US" altLang="zh-CN" sz="3200" b="1" dirty="0">
                <a:solidFill>
                  <a:srgbClr val="000000"/>
                </a:solidFill>
              </a:rPr>
              <a:t>。</a:t>
            </a:r>
            <a:endParaRPr lang="en-US" altLang="zh-CN" sz="3200" b="1" dirty="0">
              <a:solidFill>
                <a:srgbClr val="000000"/>
              </a:solidFill>
            </a:endParaRPr>
          </a:p>
          <a:p>
            <a:r>
              <a:rPr lang="en-US" sz="3200" b="1" dirty="0" smtClean="0">
                <a:solidFill>
                  <a:srgbClr val="000000"/>
                </a:solidFill>
              </a:rPr>
              <a:t>2</a:t>
            </a:r>
            <a:r>
              <a:rPr lang="en-US" sz="3200" b="1" dirty="0">
                <a:solidFill>
                  <a:srgbClr val="000000"/>
                </a:solidFill>
              </a:rPr>
              <a:t>.</a:t>
            </a:r>
            <a:r>
              <a:rPr lang="zh-CN" altLang="en-US" sz="3200" b="1" dirty="0">
                <a:solidFill>
                  <a:srgbClr val="000000"/>
                </a:solidFill>
              </a:rPr>
              <a:t>掌握P</a:t>
            </a:r>
            <a:r>
              <a:rPr lang="zh-CN" altLang="en-US" sz="3200" b="1" baseline="-25000" dirty="0">
                <a:solidFill>
                  <a:srgbClr val="000000"/>
                </a:solidFill>
              </a:rPr>
              <a:t>59</a:t>
            </a:r>
            <a:r>
              <a:rPr lang="zh-CN" altLang="en-US" sz="3200" b="1" dirty="0">
                <a:solidFill>
                  <a:srgbClr val="000000"/>
                </a:solidFill>
              </a:rPr>
              <a:t>2b重点单词和短语。</a:t>
            </a:r>
            <a:endParaRPr lang="zh-CN" altLang="en-US" sz="3200" b="1" dirty="0">
              <a:solidFill>
                <a:srgbClr val="000000"/>
              </a:solidFill>
            </a:endParaRPr>
          </a:p>
          <a:p>
            <a:r>
              <a:rPr lang="zh-CN" altLang="en-US" sz="3200" b="1" dirty="0">
                <a:solidFill>
                  <a:srgbClr val="000000"/>
                </a:solidFill>
              </a:rPr>
              <a:t>3.掌握情态动词(will/would/must/may)表推测的用法。</a:t>
            </a:r>
            <a:endParaRPr lang="zh-CN" altLang="en-US" sz="3200" b="1" dirty="0">
              <a:solidFill>
                <a:srgbClr val="000000"/>
              </a:solidFill>
            </a:endParaRPr>
          </a:p>
          <a:p>
            <a:r>
              <a:rPr lang="zh-CN" altLang="en-US" sz="3200" b="1" dirty="0">
                <a:solidFill>
                  <a:srgbClr val="000000"/>
                </a:solidFill>
              </a:rPr>
              <a:t>4.了解世界各地生日的习俗</a:t>
            </a:r>
            <a:r>
              <a:rPr lang="zh-CN" altLang="en-US" sz="3200" b="1" dirty="0"/>
              <a:t>。</a:t>
            </a:r>
            <a:endParaRPr lang="zh-CN" altLang="en-US" sz="3200" b="1" dirty="0"/>
          </a:p>
          <a:p>
            <a:endParaRPr lang="zh-CN" altLang="en-US" sz="3200" b="1" dirty="0">
              <a:solidFill>
                <a:srgbClr val="000000"/>
              </a:solidFill>
            </a:endParaRPr>
          </a:p>
          <a:p>
            <a:r>
              <a:rPr lang="zh-CN" altLang="en-US" sz="3200" b="1" dirty="0">
                <a:solidFill>
                  <a:srgbClr val="000000"/>
                </a:solidFill>
              </a:rPr>
              <a:t>重点：</a:t>
            </a:r>
            <a:r>
              <a:rPr lang="en-US" sz="3200" b="1" dirty="0">
                <a:solidFill>
                  <a:srgbClr val="FF0000"/>
                </a:solidFill>
              </a:rPr>
              <a:t>P</a:t>
            </a:r>
            <a:r>
              <a:rPr lang="zh-CN" altLang="en-US" sz="2000" b="1" dirty="0">
                <a:solidFill>
                  <a:srgbClr val="FF0000"/>
                </a:solidFill>
              </a:rPr>
              <a:t>59</a:t>
            </a:r>
            <a:r>
              <a:rPr lang="en-US" sz="3200" b="1" dirty="0">
                <a:solidFill>
                  <a:srgbClr val="FF0000"/>
                </a:solidFill>
              </a:rPr>
              <a:t>2b</a:t>
            </a:r>
            <a:r>
              <a:rPr lang="zh-CN" altLang="en-US" sz="3200" b="1" dirty="0">
                <a:solidFill>
                  <a:srgbClr val="FF0000"/>
                </a:solidFill>
              </a:rPr>
              <a:t>重点短语。</a:t>
            </a:r>
            <a:endParaRPr lang="zh-CN" altLang="en-US" sz="3200" b="1" dirty="0">
              <a:solidFill>
                <a:srgbClr val="FF0000"/>
              </a:solidFill>
            </a:endParaRPr>
          </a:p>
          <a:p>
            <a:endParaRPr lang="zh-CN" altLang="en-US" sz="3200" b="1" dirty="0">
              <a:solidFill>
                <a:srgbClr val="FF0000"/>
              </a:solidFill>
            </a:endParaRPr>
          </a:p>
          <a:p>
            <a:r>
              <a:rPr lang="zh-CN" altLang="en-US" sz="3200" b="1" dirty="0">
                <a:solidFill>
                  <a:srgbClr val="000000"/>
                </a:solidFill>
              </a:rPr>
              <a:t>难点：</a:t>
            </a:r>
            <a:r>
              <a:rPr lang="zh-CN" altLang="en-US" sz="3200" b="1" dirty="0">
                <a:solidFill>
                  <a:srgbClr val="FF0000"/>
                </a:solidFill>
              </a:rPr>
              <a:t>情态动词(will/would/must/may)表推测的用法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104775" y="228600"/>
            <a:ext cx="9297670" cy="716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3200" b="1" dirty="0">
                <a:solidFill>
                  <a:srgbClr val="333399"/>
                </a:solidFill>
                <a:sym typeface="Arial" panose="020B0604020202020204" pitchFamily="34" charset="0"/>
              </a:rPr>
              <a:t>学习任务单</a:t>
            </a:r>
            <a:r>
              <a:rPr lang="en-US" sz="3200" b="1" dirty="0">
                <a:solidFill>
                  <a:srgbClr val="333399"/>
                </a:solidFill>
                <a:sym typeface="Arial" panose="020B0604020202020204" pitchFamily="34" charset="0"/>
              </a:rPr>
              <a:t>:</a:t>
            </a:r>
            <a:r>
              <a:rPr lang="zh-CN" altLang="en-US" dirty="0">
                <a:solidFill>
                  <a:srgbClr val="000000"/>
                </a:solidFill>
                <a:sym typeface="Arial" panose="020B0604020202020204" pitchFamily="34" charset="0"/>
              </a:rPr>
              <a:t>以下任务的答案写在本子上。</a:t>
            </a:r>
            <a:endParaRPr lang="zh-CN" altLang="en-US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sym typeface="Arial" panose="020B0604020202020204" pitchFamily="34" charset="0"/>
                <a:hlinkClick r:id="rId1" action="ppaction://hlinksldjump"/>
              </a:rPr>
              <a:t>快速读课文，完成2b表格。</a:t>
            </a:r>
            <a:r>
              <a:rPr lang="en-US" altLang="zh-CN" sz="2400" dirty="0">
                <a:solidFill>
                  <a:srgbClr val="FF0000"/>
                </a:solidFill>
                <a:sym typeface="Arial" panose="020B0604020202020204" pitchFamily="34" charset="0"/>
                <a:hlinkClick r:id="rId1" action="ppaction://hlinksldjump"/>
              </a:rPr>
              <a:t>3</a:t>
            </a:r>
            <a:r>
              <a:rPr lang="en-US" altLang="zh-CN" sz="2400" dirty="0">
                <a:solidFill>
                  <a:srgbClr val="FF0000"/>
                </a:solidFill>
                <a:sym typeface="Arial" panose="020B0604020202020204" pitchFamily="34" charset="0"/>
              </a:rPr>
              <a:t>’</a:t>
            </a:r>
            <a:r>
              <a:rPr lang="zh-CN" altLang="en-US" sz="2400" dirty="0">
                <a:solidFill>
                  <a:srgbClr val="FF0000"/>
                </a:solidFill>
                <a:sym typeface="Arial" panose="020B0604020202020204" pitchFamily="34" charset="0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  <a:hlinkClick r:id="rId2" action="ppaction://hlinksldjump"/>
              </a:rPr>
              <a:t>再读课文，回答2c问题。</a:t>
            </a:r>
            <a:r>
              <a:rPr lang="en-US" altLang="zh-CN" sz="2400" dirty="0">
                <a:solidFill>
                  <a:srgbClr val="000000"/>
                </a:solidFill>
                <a:sym typeface="Arial" panose="020B0604020202020204" pitchFamily="34" charset="0"/>
                <a:hlinkClick r:id="rId2" action="ppaction://hlinksldjump"/>
              </a:rPr>
              <a:t>3’</a:t>
            </a:r>
            <a:endParaRPr lang="en-US" altLang="zh-CN" sz="2400" dirty="0">
              <a:solidFill>
                <a:srgbClr val="000000"/>
              </a:solidFill>
              <a:sym typeface="Arial" panose="020B0604020202020204" pitchFamily="34" charset="0"/>
              <a:hlinkClick r:id="rId2" action="ppaction://hlinksldjump"/>
            </a:endParaRPr>
          </a:p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  <a:hlinkClick r:id="rId3" action="ppaction://hlinksldjump"/>
              </a:rPr>
              <a:t>大声朗读课文，划出下列短语</a:t>
            </a:r>
            <a:r>
              <a:rPr lang="zh-CN" altLang="en-US" sz="2400" dirty="0" smtClean="0">
                <a:solidFill>
                  <a:srgbClr val="000000"/>
                </a:solidFill>
                <a:sym typeface="Arial" panose="020B0604020202020204" pitchFamily="34" charset="0"/>
                <a:hlinkClick r:id="rId3" action="ppaction://hlinksldjump"/>
              </a:rPr>
              <a:t>。</a:t>
            </a:r>
            <a:r>
              <a:rPr lang="zh-CN" altLang="en-US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先自己画出再核对答案。</a:t>
            </a:r>
            <a:r>
              <a:rPr lang="en-US" altLang="zh-CN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2’</a:t>
            </a:r>
            <a:endParaRPr lang="en-US" altLang="zh-CN" sz="2400" dirty="0" smtClean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en-US" sz="2400" dirty="0" err="1">
                <a:solidFill>
                  <a:srgbClr val="000000"/>
                </a:solidFill>
                <a:sym typeface="Arial" panose="020B0604020202020204" pitchFamily="34" charset="0"/>
              </a:rPr>
              <a:t>全世界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 _____ 在不同/许多国家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_____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带有蜡烛的</a:t>
            </a:r>
            <a:r>
              <a:rPr lang="en-US" sz="2400" dirty="0" err="1">
                <a:solidFill>
                  <a:srgbClr val="000000"/>
                </a:solidFill>
                <a:sym typeface="Arial" panose="020B0604020202020204" pitchFamily="34" charset="0"/>
              </a:rPr>
              <a:t>生日蛋糕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 ______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 ...的数量 _____ </a:t>
            </a:r>
            <a:r>
              <a:rPr lang="en-US" sz="2400" dirty="0" err="1">
                <a:solidFill>
                  <a:srgbClr val="000000"/>
                </a:solidFill>
                <a:sym typeface="Arial" panose="020B0604020202020204" pitchFamily="34" charset="0"/>
              </a:rPr>
              <a:t>许愿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_____ 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吹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灭 _____ 一次性地_____ 实现_____   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把……放进……里   _____ 变得受欢迎 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_____  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   </a:t>
            </a:r>
            <a:r>
              <a:rPr lang="en-US" sz="2400" dirty="0" err="1">
                <a:solidFill>
                  <a:srgbClr val="000000"/>
                </a:solidFill>
                <a:sym typeface="Arial" panose="020B0604020202020204" pitchFamily="34" charset="0"/>
              </a:rPr>
              <a:t>切碎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_____  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     ……长寿的象征_____   把好运带给过生日的人 _____      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把某物带给某人 _____  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endParaRPr lang="en-US" sz="2400" dirty="0" smtClean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4.</a:t>
            </a:r>
            <a:r>
              <a:rPr lang="zh-CN" altLang="en-US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大声朗读课文，小组内合作翻译。</a:t>
            </a:r>
            <a:r>
              <a:rPr lang="en-US" altLang="zh-CN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5’</a:t>
            </a:r>
            <a:endParaRPr lang="en-US" altLang="zh-CN" sz="2400" dirty="0" smtClean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altLang="zh-CN" sz="2400" dirty="0">
                <a:solidFill>
                  <a:srgbClr val="000000"/>
                </a:solidFill>
                <a:sym typeface="Arial" panose="020B0604020202020204" pitchFamily="34" charset="0"/>
              </a:rPr>
              <a:t>5</a:t>
            </a:r>
            <a:r>
              <a:rPr lang="zh-CN" altLang="en-US" sz="2400" dirty="0" smtClean="0">
                <a:solidFill>
                  <a:srgbClr val="000000"/>
                </a:solidFill>
                <a:sym typeface="Arial" panose="020B0604020202020204" pitchFamily="34" charset="0"/>
              </a:rPr>
              <a:t>.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结合课文，思考：</a:t>
            </a:r>
            <a:endParaRPr 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(1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)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different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的反义词是？后接名词什么形式？思考相关的短语有？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(</a:t>
            </a:r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)birthday cakes</a:t>
            </a:r>
            <a:r>
              <a:rPr lang="zh-CN" altLang="en-US" sz="2400" dirty="0">
                <a:solidFill>
                  <a:srgbClr val="FF0000"/>
                </a:solidFill>
                <a:sym typeface="Arial" panose="020B0604020202020204" pitchFamily="34" charset="0"/>
              </a:rPr>
              <a:t> with 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candles / the child</a:t>
            </a:r>
            <a:r>
              <a:rPr lang="zh-CN" altLang="en-US" sz="2400" dirty="0">
                <a:solidFill>
                  <a:srgbClr val="FF0000"/>
                </a:solidFill>
                <a:sym typeface="Arial" panose="020B0604020202020204" pitchFamily="34" charset="0"/>
              </a:rPr>
              <a:t> with 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the candy中</a:t>
            </a:r>
            <a:r>
              <a:rPr lang="zh-CN" altLang="en-US" sz="2400" dirty="0">
                <a:solidFill>
                  <a:srgbClr val="FF0000"/>
                </a:solidFill>
                <a:sym typeface="Arial" panose="020B0604020202020204" pitchFamily="34" charset="0"/>
              </a:rPr>
              <a:t>with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 表什么意思？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(3)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思考the number of 后面加名词的什么形式，及谓语动词用什么形式？</a:t>
            </a:r>
            <a:r>
              <a:rPr lang="en-US" altLang="zh-CN" sz="2400" dirty="0">
                <a:solidFill>
                  <a:srgbClr val="000000"/>
                </a:solidFill>
                <a:sym typeface="Arial" panose="020B0604020202020204" pitchFamily="34" charset="0"/>
              </a:rPr>
              <a:t>a number of 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呢？</a:t>
            </a:r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(4))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找出本课中的情态动词，回顾情态动词的用法并思考在本课中的用法。</a:t>
            </a:r>
            <a:endParaRPr 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r>
              <a:rPr 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(5)</a:t>
            </a:r>
            <a:r>
              <a:rPr lang="zh-CN" altLang="en-US" sz="2400" dirty="0">
                <a:solidFill>
                  <a:srgbClr val="000000"/>
                </a:solidFill>
                <a:sym typeface="Arial" panose="020B0604020202020204" pitchFamily="34" charset="0"/>
              </a:rPr>
              <a:t>get 在本课中什么意思？后接什么词？还有什么意思？</a:t>
            </a:r>
            <a:endParaRPr 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 eaLnBrk="0" hangingPunct="0"/>
            <a:endParaRPr lang="zh-CN" altLang="en-US" sz="2400" dirty="0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Group 2"/>
          <p:cNvGraphicFramePr>
            <a:graphicFrameLocks noGrp="1"/>
          </p:cNvGraphicFramePr>
          <p:nvPr/>
        </p:nvGraphicFramePr>
        <p:xfrm>
          <a:off x="609600" y="1219200"/>
          <a:ext cx="8382000" cy="4852035"/>
        </p:xfrm>
        <a:graphic>
          <a:graphicData uri="http://schemas.openxmlformats.org/drawingml/2006/table">
            <a:tbl>
              <a:tblPr/>
              <a:tblGrid>
                <a:gridCol w="1600200"/>
                <a:gridCol w="2133600"/>
                <a:gridCol w="4648200"/>
              </a:tblGrid>
              <a:tr h="10302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Country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Food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Special</a:t>
                      </a: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 meaning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    (特殊的意义)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19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UK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34716"/>
                          </a:solidFill>
                          <a:effectLst/>
                          <a:latin typeface="幼圆" panose="02010509060101010101" pitchFamily="49" charset="-122"/>
                          <a:ea typeface="幼圆" panose="02010509060101010101" pitchFamily="49" charset="-122"/>
                        </a:rPr>
                        <a:t>China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56B21"/>
                        </a:buClr>
                        <a:buSzPct val="50000"/>
                        <a:buFont typeface="Wingdings" panose="05000000000000000000" pitchFamily="2" charset="2"/>
                        <a:buNone/>
                      </a:pPr>
                      <a:endParaRPr kumimoji="0" lang="zh-CN" alt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34716"/>
                        </a:solidFill>
                        <a:effectLst/>
                        <a:latin typeface="幼圆" panose="02010509060101010101" pitchFamily="49" charset="-122"/>
                        <a:ea typeface="幼圆" panose="02010509060101010101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bevel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60" name="Text Box 22"/>
          <p:cNvSpPr txBox="1">
            <a:spLocks noChangeArrowheads="1"/>
          </p:cNvSpPr>
          <p:nvPr/>
        </p:nvSpPr>
        <p:spPr bwMode="auto">
          <a:xfrm>
            <a:off x="2133600" y="2363788"/>
            <a:ext cx="2438400" cy="944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birthday cake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with 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candles</a:t>
            </a:r>
            <a:endParaRPr lang="en-US" altLang="zh-CN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1" name="Text Box 23"/>
          <p:cNvSpPr txBox="1">
            <a:spLocks noChangeArrowheads="1"/>
          </p:cNvSpPr>
          <p:nvPr/>
        </p:nvSpPr>
        <p:spPr bwMode="auto">
          <a:xfrm>
            <a:off x="2209800" y="4114800"/>
            <a:ext cx="212883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long</a:t>
            </a:r>
            <a:r>
              <a:rPr lang="en-US" sz="1600"/>
              <a:t> 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noodles,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eggs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2" name="Text Box 24"/>
          <p:cNvSpPr txBox="1">
            <a:spLocks noChangeArrowheads="1"/>
          </p:cNvSpPr>
          <p:nvPr/>
        </p:nvSpPr>
        <p:spPr bwMode="auto">
          <a:xfrm>
            <a:off x="4343400" y="2223135"/>
            <a:ext cx="4572000" cy="179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1,Blow out all the candles in one go makes their dream come true. 2.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The child with the candy is lucky</a:t>
            </a:r>
            <a:r>
              <a:rPr lang="en-US" sz="1600"/>
              <a:t> </a:t>
            </a:r>
            <a:endParaRPr lang="en-US" sz="1600"/>
          </a:p>
        </p:txBody>
      </p:sp>
      <p:sp>
        <p:nvSpPr>
          <p:cNvPr id="10263" name="Text Box 25"/>
          <p:cNvSpPr txBox="1">
            <a:spLocks noChangeArrowheads="1"/>
          </p:cNvSpPr>
          <p:nvPr/>
        </p:nvSpPr>
        <p:spPr bwMode="auto">
          <a:xfrm>
            <a:off x="4357688" y="4294188"/>
            <a:ext cx="4557712" cy="1798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</a:rPr>
              <a:t>1,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The l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ong noodles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are a symbol of 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long life.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/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2,Eggs </a:t>
            </a: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are a symbol of</a:t>
            </a:r>
            <a:r>
              <a:rPr lang="en-US" sz="2800" b="1">
                <a:solidFill>
                  <a:srgbClr val="FF0000"/>
                </a:solidFill>
                <a:latin typeface="Times New Roman" panose="02020603050405020304" pitchFamily="18" charset="0"/>
              </a:rPr>
              <a:t> life and good luck.</a:t>
            </a:r>
            <a:endParaRPr 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64" name="WordArt 40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3962400" cy="7000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sz="4000" b="1" kern="10" spc="-400">
                <a:ln w="12700" cmpd="sng">
                  <a:solidFill>
                    <a:srgbClr val="000099"/>
                  </a:solidFill>
                  <a:rou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Adobe Garamond Pro Bold"/>
              </a:rPr>
              <a:t>Fill in the blanks!</a:t>
            </a:r>
            <a:endParaRPr lang="zh-CN" altLang="en-US" sz="4000" b="1" kern="10" spc="-400">
              <a:ln w="12700" cmpd="sng">
                <a:solidFill>
                  <a:srgbClr val="000099"/>
                </a:solidFill>
                <a:rou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Adobe Garamond Pro Bold"/>
            </a:endParaRPr>
          </a:p>
        </p:txBody>
      </p:sp>
      <p:sp>
        <p:nvSpPr>
          <p:cNvPr id="10265" name="Oval 2"/>
          <p:cNvSpPr>
            <a:spLocks noChangeArrowheads="1"/>
          </p:cNvSpPr>
          <p:nvPr/>
        </p:nvSpPr>
        <p:spPr bwMode="auto">
          <a:xfrm>
            <a:off x="323850" y="188913"/>
            <a:ext cx="827088" cy="882650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lnSpc>
                <a:spcPct val="110000"/>
              </a:lnSpc>
            </a:pPr>
            <a:r>
              <a:rPr lang="en-US" sz="4000" b="1"/>
              <a:t>2</a:t>
            </a:r>
            <a:r>
              <a:rPr lang="zh-CN" altLang="en-US" sz="4000" b="1"/>
              <a:t>b</a:t>
            </a:r>
            <a:endParaRPr lang="zh-CN" altLang="en-US" sz="4000" b="1"/>
          </a:p>
        </p:txBody>
      </p:sp>
      <p:sp>
        <p:nvSpPr>
          <p:cNvPr id="2" name="右箭头 1">
            <a:hlinkClick r:id="rId1" action="ppaction://hlinksldjump"/>
          </p:cNvPr>
          <p:cNvSpPr/>
          <p:nvPr/>
        </p:nvSpPr>
        <p:spPr>
          <a:xfrm>
            <a:off x="6804248" y="188913"/>
            <a:ext cx="1512168" cy="575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bldLvl="0" animBg="1" autoUpdateAnimBg="0"/>
      <p:bldP spid="10261" grpId="0" autoUpdateAnimBg="0"/>
      <p:bldP spid="10262" grpId="0" bldLvl="0" animBg="1" autoUpdateAnimBg="0"/>
      <p:bldP spid="10263" grpId="0" bldLvl="0" animBg="1" autoUpdateAnimBg="0"/>
      <p:bldP spid="10265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3"/>
          <p:cNvSpPr txBox="1">
            <a:spLocks noChangeArrowheads="1"/>
          </p:cNvSpPr>
          <p:nvPr/>
        </p:nvSpPr>
        <p:spPr bwMode="auto">
          <a:xfrm>
            <a:off x="0" y="1635125"/>
            <a:ext cx="9144000" cy="5209540"/>
          </a:xfrm>
          <a:prstGeom prst="rect">
            <a:avLst/>
          </a:prstGeom>
          <a:noFill/>
          <a:ln w="25400" cmpd="sng">
            <a:solidFill>
              <a:srgbClr val="7030A0"/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can a person make his or her birthday wish come true?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buFont typeface="Arial" panose="020B0604020202020204" pitchFamily="34" charset="0"/>
              <a:buAutoNum type="arabicPeriod"/>
            </a:pP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people in the UK sometimes put in a birthday cake? </a:t>
            </a: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</a:pPr>
            <a:r>
              <a:rPr 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</a:t>
            </a:r>
            <a:endParaRPr lang="en-US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20000"/>
              </a:lnSpc>
              <a:buAutoNum type="arabicPeriod" startAt="3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people never cut up birthday noodles in China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altLang="zh-CN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        </a:t>
            </a:r>
            <a:r>
              <a:rPr lang="en-US" altLang="zh-CN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Because </a:t>
            </a:r>
            <a:r>
              <a:rPr lang="en-US" altLang="zh-CN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the long noodles are a symbol of long life. </a:t>
            </a:r>
            <a:endParaRPr lang="en-US" altLang="zh-CN" sz="2800" b="1" u="sng" dirty="0" smtClean="0">
              <a:solidFill>
                <a:srgbClr val="FF0000"/>
              </a:solidFill>
              <a:latin typeface="Times New Roman" panose="02020603050405020304" pitchFamily="18" charset="0"/>
              <a:ea typeface="Arial Unicode MS" pitchFamily="34" charset="-122"/>
              <a:cs typeface="Arial Unicode MS" pitchFamily="34" charset="-122"/>
            </a:endParaRPr>
          </a:p>
          <a:p>
            <a:pPr marL="457200" indent="-457200" eaLnBrk="1" hangingPunct="1">
              <a:lnSpc>
                <a:spcPct val="120000"/>
              </a:lnSpc>
              <a:buAutoNum type="arabicPeriod" startAt="4"/>
            </a:pP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 people eat special foods on their </a:t>
            </a:r>
            <a:r>
              <a:rPr lang="en-US" altLang="zh-CN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birthday?</a:t>
            </a:r>
            <a:endParaRPr lang="en-US" altLang="zh-CN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120000"/>
              </a:lnSpc>
              <a:buNone/>
            </a:pPr>
            <a:r>
              <a:rPr lang="en-US" altLang="zh-CN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Because </a:t>
            </a:r>
            <a:r>
              <a:rPr lang="en-US" altLang="zh-CN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want to bring good luck to the birthday person.</a:t>
            </a:r>
            <a:endParaRPr lang="en-US" altLang="zh-CN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eaLnBrk="1" hangingPunct="1">
              <a:lnSpc>
                <a:spcPct val="120000"/>
              </a:lnSpc>
              <a:buAutoNum type="arabicPeriod" startAt="4"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-792668" y="2095852"/>
            <a:ext cx="1072919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he or she blows out all the candles </a:t>
            </a:r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 go, the wish will come true.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2" name="Text Box 16"/>
          <p:cNvSpPr txBox="1">
            <a:spLocks noChangeArrowheads="1"/>
          </p:cNvSpPr>
          <p:nvPr/>
        </p:nvSpPr>
        <p:spPr bwMode="auto">
          <a:xfrm>
            <a:off x="628434" y="3285036"/>
            <a:ext cx="8893175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They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sometimes</a:t>
            </a:r>
            <a:r>
              <a:rPr lang="en-US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 put 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itchFamily="34" charset="-122"/>
                <a:cs typeface="Arial Unicode MS" pitchFamily="34" charset="-122"/>
              </a:rPr>
              <a:t>a candy in a birthday cake.</a:t>
            </a:r>
            <a:endParaRPr lang="en-US" sz="2800" b="1" dirty="0">
              <a:solidFill>
                <a:srgbClr val="FF0000"/>
              </a:solidFill>
              <a:latin typeface="Times New Roman" panose="02020603050405020304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293" name="Oval 2"/>
          <p:cNvSpPr>
            <a:spLocks noChangeArrowheads="1"/>
          </p:cNvSpPr>
          <p:nvPr/>
        </p:nvSpPr>
        <p:spPr bwMode="auto">
          <a:xfrm>
            <a:off x="323850" y="404813"/>
            <a:ext cx="827088" cy="882650"/>
          </a:xfrm>
          <a:prstGeom prst="ellipse">
            <a:avLst/>
          </a:prstGeom>
          <a:solidFill>
            <a:srgbClr val="FFFF00"/>
          </a:solidFill>
          <a:ln w="9525" cmpd="sng">
            <a:solidFill>
              <a:schemeClr val="tx1"/>
            </a:solidFill>
            <a:round/>
          </a:ln>
        </p:spPr>
        <p:txBody>
          <a:bodyPr wrap="none" anchor="ctr"/>
          <a:lstStyle/>
          <a:p>
            <a:pPr algn="ctr">
              <a:lnSpc>
                <a:spcPct val="110000"/>
              </a:lnSpc>
            </a:pPr>
            <a:r>
              <a:rPr lang="en-US" sz="4000" b="1"/>
              <a:t>2c</a:t>
            </a:r>
            <a:endParaRPr lang="en-US" sz="4000" b="1"/>
          </a:p>
        </p:txBody>
      </p:sp>
      <p:sp>
        <p:nvSpPr>
          <p:cNvPr id="12294" name="Text Box 2"/>
          <p:cNvSpPr txBox="1">
            <a:spLocks noChangeArrowheads="1"/>
          </p:cNvSpPr>
          <p:nvPr/>
        </p:nvSpPr>
        <p:spPr bwMode="auto">
          <a:xfrm>
            <a:off x="1619250" y="333375"/>
            <a:ext cx="691197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en-US" sz="3600" b="1" i="1">
                <a:solidFill>
                  <a:srgbClr val="3333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 the article again and answer the questions. </a:t>
            </a:r>
            <a:endParaRPr lang="en-US" sz="3600" b="1" i="1">
              <a:solidFill>
                <a:srgbClr val="3333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右箭头 1">
            <a:hlinkClick r:id="rId1" action="ppaction://hlinksldjump"/>
          </p:cNvPr>
          <p:cNvSpPr/>
          <p:nvPr/>
        </p:nvSpPr>
        <p:spPr>
          <a:xfrm>
            <a:off x="6660232" y="0"/>
            <a:ext cx="1584176" cy="3333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 autoUpdateAnimBg="0"/>
      <p:bldP spid="12291" grpId="0" autoUpdateAnimBg="0"/>
      <p:bldP spid="12292" grpId="0" autoUpdateAnimBg="0"/>
      <p:bldP spid="12293" grpId="0" animBg="1" autoUpdateAnimBg="0"/>
      <p:bldP spid="1229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2844800" y="260350"/>
            <a:ext cx="6696075" cy="606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/>
              <a:t>around the world  </a:t>
            </a:r>
            <a:endParaRPr lang="zh-CN" altLang="en-US" sz="2800"/>
          </a:p>
          <a:p>
            <a:r>
              <a:rPr lang="zh-CN" altLang="en-US" sz="2800"/>
              <a:t>in </a:t>
            </a:r>
            <a:r>
              <a:rPr lang="zh-CN" altLang="en-US" sz="2800">
                <a:solidFill>
                  <a:srgbClr val="FF0000"/>
                </a:solidFill>
              </a:rPr>
              <a:t>different</a:t>
            </a:r>
            <a:r>
              <a:rPr lang="zh-CN" altLang="en-US" sz="2800"/>
              <a:t>/many countries  </a:t>
            </a:r>
            <a:endParaRPr lang="zh-CN" altLang="en-US" sz="2800"/>
          </a:p>
          <a:p>
            <a:r>
              <a:rPr lang="zh-CN" altLang="en-US" sz="2800"/>
              <a:t>birthday cakes </a:t>
            </a:r>
            <a:r>
              <a:rPr lang="zh-CN" altLang="en-US" sz="2800">
                <a:solidFill>
                  <a:srgbClr val="FF0000"/>
                </a:solidFill>
              </a:rPr>
              <a:t>with</a:t>
            </a:r>
            <a:r>
              <a:rPr lang="zh-CN" altLang="en-US" sz="2800"/>
              <a:t> candles </a:t>
            </a:r>
            <a:endParaRPr lang="zh-CN" altLang="en-US" sz="2800"/>
          </a:p>
          <a:p>
            <a:r>
              <a:rPr lang="zh-CN" altLang="en-US" sz="2800"/>
              <a:t>the number of  </a:t>
            </a:r>
            <a:endParaRPr lang="zh-CN" altLang="en-US" sz="2800"/>
          </a:p>
          <a:p>
            <a:r>
              <a:rPr lang="zh-CN" altLang="en-US" sz="2800"/>
              <a:t>make a wish  </a:t>
            </a:r>
            <a:endParaRPr lang="zh-CN" altLang="en-US" sz="2800"/>
          </a:p>
          <a:p>
            <a:r>
              <a:rPr lang="zh-CN" altLang="en-US" sz="2800"/>
              <a:t>blow out   </a:t>
            </a:r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in one go </a:t>
            </a:r>
            <a:r>
              <a:rPr lang="zh-CN" altLang="en-US" sz="2800"/>
              <a:t> </a:t>
            </a:r>
            <a:endParaRPr lang="zh-CN" altLang="en-US" sz="2800"/>
          </a:p>
          <a:p>
            <a:r>
              <a:rPr lang="zh-CN" altLang="en-US" sz="2800"/>
              <a:t>come true   </a:t>
            </a:r>
            <a:endParaRPr lang="zh-CN" altLang="en-US" sz="2800"/>
          </a:p>
          <a:p>
            <a:r>
              <a:rPr lang="zh-CN" altLang="en-US" sz="2800"/>
              <a:t>put ……in……  </a:t>
            </a:r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get</a:t>
            </a:r>
            <a:r>
              <a:rPr lang="zh-CN" altLang="en-US" sz="2800"/>
              <a:t> popular   </a:t>
            </a:r>
            <a:endParaRPr lang="zh-CN" altLang="en-US" sz="2800"/>
          </a:p>
          <a:p>
            <a:r>
              <a:rPr lang="zh-CN" altLang="en-US" sz="2800"/>
              <a:t>cut up    </a:t>
            </a:r>
            <a:endParaRPr lang="zh-CN" altLang="en-US" sz="2800"/>
          </a:p>
          <a:p>
            <a:r>
              <a:rPr lang="zh-CN" altLang="en-US" sz="2800"/>
              <a:t>a symbol of long life   </a:t>
            </a:r>
            <a:endParaRPr lang="zh-CN" altLang="en-US" sz="2800"/>
          </a:p>
          <a:p>
            <a:r>
              <a:rPr lang="zh-CN" altLang="en-US" sz="2800"/>
              <a:t>bring good luck to the birthday person</a:t>
            </a:r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bring</a:t>
            </a:r>
            <a:r>
              <a:rPr lang="zh-CN" altLang="en-US" sz="2800"/>
              <a:t> sth. </a:t>
            </a:r>
            <a:r>
              <a:rPr lang="zh-CN" altLang="en-US" sz="2800">
                <a:solidFill>
                  <a:srgbClr val="FF0000"/>
                </a:solidFill>
              </a:rPr>
              <a:t>to</a:t>
            </a:r>
            <a:r>
              <a:rPr lang="zh-CN" altLang="en-US" sz="2800"/>
              <a:t> sb.</a:t>
            </a:r>
            <a:endParaRPr lang="zh-CN" altLang="en-US" sz="280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5245" y="260350"/>
            <a:ext cx="2660650" cy="7071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全世界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endParaRPr lang="zh-CN" altLang="en-US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在不同/许多国家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 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   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带有蜡烛的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生日蛋糕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...的数量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许愿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吹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灭   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一次性地</a:t>
            </a:r>
            <a:r>
              <a:rPr lang="en-US" altLang="zh-CN" sz="2000" b="1">
                <a:solidFill>
                  <a:srgbClr val="000000"/>
                </a:solidFill>
                <a:sym typeface="Arial" panose="020B0604020202020204" pitchFamily="34" charset="0"/>
              </a:rPr>
              <a:t>,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一口气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实现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把……放进……里   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变得受欢迎 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   </a:t>
            </a:r>
            <a:endParaRPr 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切碎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……长寿的象征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把好运带给过生日的人      </a:t>
            </a:r>
            <a:endParaRPr lang="zh-CN" alt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2000" b="1">
                <a:solidFill>
                  <a:srgbClr val="000000"/>
                </a:solidFill>
                <a:sym typeface="Arial" panose="020B0604020202020204" pitchFamily="34" charset="0"/>
              </a:rPr>
              <a:t> 把某物带给某人  </a:t>
            </a:r>
            <a:r>
              <a:rPr lang="en-US" sz="2000" b="1">
                <a:solidFill>
                  <a:srgbClr val="000000"/>
                </a:solidFill>
                <a:sym typeface="Arial" panose="020B0604020202020204" pitchFamily="34" charset="0"/>
              </a:rPr>
              <a:t> </a:t>
            </a:r>
            <a:endParaRPr 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endParaRPr lang="en-US" sz="2000" b="1">
              <a:solidFill>
                <a:srgbClr val="000000"/>
              </a:solidFill>
              <a:sym typeface="Arial" panose="020B0604020202020204" pitchFamily="34" charset="0"/>
            </a:endParaRPr>
          </a:p>
          <a:p>
            <a:endParaRPr lang="zh-CN" altLang="en-US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9"/>
          <p:cNvSpPr>
            <a:spLocks noChangeArrowheads="1" noChangeShapeType="1" noTextEdit="1"/>
          </p:cNvSpPr>
          <p:nvPr/>
        </p:nvSpPr>
        <p:spPr bwMode="auto">
          <a:xfrm>
            <a:off x="1430020" y="8573"/>
            <a:ext cx="5400675" cy="774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4000" b="1" kern="10">
                <a:ln w="9525" cap="flat" cmpd="sng">
                  <a:solidFill>
                    <a:srgbClr val="000000"/>
                  </a:solidFill>
                  <a:bevel/>
                </a:ln>
                <a:solidFill>
                  <a:srgbClr val="CC99FF"/>
                </a:solidFill>
                <a:effectLst>
                  <a:prstShdw prst="shdw13" dist="53882" dir="13500000">
                    <a:srgbClr val="808080">
                      <a:alpha val="50000"/>
                    </a:srgbClr>
                  </a:prstShdw>
                </a:effectLst>
                <a:latin typeface="Arial" panose="020B0604020202020204"/>
                <a:cs typeface="Arial" panose="020B0604020202020204"/>
              </a:rPr>
              <a:t>Language Points</a:t>
            </a:r>
            <a:endParaRPr lang="zh-CN" altLang="en-US" sz="4000" b="1" kern="10">
              <a:ln w="9525" cap="flat" cmpd="sng">
                <a:solidFill>
                  <a:srgbClr val="000000"/>
                </a:solidFill>
                <a:bevel/>
              </a:ln>
              <a:solidFill>
                <a:srgbClr val="CC99FF"/>
              </a:solidFill>
              <a:effectLst>
                <a:prstShdw prst="shdw13" dist="53882" dir="13500000">
                  <a:srgbClr val="808080">
                    <a:alpha val="50000"/>
                  </a:srgbClr>
                </a:prst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-11430" y="678180"/>
            <a:ext cx="928497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Times New Roman" panose="02020603050405020304" pitchFamily="18" charset="0"/>
              </a:rPr>
              <a:t>1.</a:t>
            </a:r>
            <a:r>
              <a:rPr lang="en-US" sz="3200" b="1" dirty="0">
                <a:latin typeface="Times New Roman" panose="02020603050405020304" pitchFamily="18" charset="0"/>
              </a:rPr>
              <a:t>The answer would</a:t>
            </a:r>
            <a:r>
              <a:rPr lang="zh-CN" altLang="en-US" sz="3200" b="1" dirty="0">
                <a:latin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</a:rPr>
              <a:t>be 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different</a:t>
            </a:r>
            <a:r>
              <a:rPr lang="en-US" sz="3200" b="1" dirty="0">
                <a:latin typeface="Times New Roman" panose="02020603050405020304" pitchFamily="18" charset="0"/>
              </a:rPr>
              <a:t> in different </a:t>
            </a:r>
            <a:r>
              <a:rPr lang="zh-CN" altLang="en-US" sz="3200" b="1" dirty="0">
                <a:latin typeface="Times New Roman" panose="02020603050405020304" pitchFamily="18" charset="0"/>
              </a:rPr>
              <a:t>c</a:t>
            </a:r>
            <a:r>
              <a:rPr lang="en-US" sz="3200" b="1" dirty="0" err="1">
                <a:latin typeface="Times New Roman" panose="02020603050405020304" pitchFamily="18" charset="0"/>
              </a:rPr>
              <a:t>ountries</a:t>
            </a:r>
            <a:r>
              <a:rPr lang="en-US" sz="3200" b="1" dirty="0">
                <a:latin typeface="Times New Roman" panose="02020603050405020304" pitchFamily="18" charset="0"/>
              </a:rPr>
              <a:t>.</a:t>
            </a:r>
            <a:r>
              <a:rPr lang="zh-CN" altLang="en-US" sz="3200" b="1" dirty="0">
                <a:latin typeface="Times New Roman" panose="02020603050405020304" pitchFamily="18" charset="0"/>
              </a:rPr>
              <a:t>在不同的国家答案也会不同。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different后接名词复数。</a:t>
            </a:r>
            <a:endParaRPr lang="zh-CN" alt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反义词为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same</a:t>
            </a:r>
            <a:r>
              <a:rPr lang="en-US" sz="3200" b="1" dirty="0">
                <a:latin typeface="Times New Roman" panose="02020603050405020304" pitchFamily="18" charset="0"/>
              </a:rPr>
              <a:t>,</a:t>
            </a:r>
            <a:r>
              <a:rPr lang="zh-CN" altLang="en-US" sz="3200" b="1" dirty="0">
                <a:latin typeface="Times New Roman" panose="02020603050405020304" pitchFamily="18" charset="0"/>
              </a:rPr>
              <a:t>后接名词单数，通常前加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the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在不同的班级</a:t>
            </a:r>
            <a:r>
              <a:rPr lang="en-US" sz="3200" b="1" dirty="0">
                <a:latin typeface="Times New Roman" panose="02020603050405020304" pitchFamily="18" charset="0"/>
              </a:rPr>
              <a:t>/</a:t>
            </a:r>
            <a:r>
              <a:rPr lang="zh-CN" altLang="en-US" sz="3200" b="1" dirty="0">
                <a:latin typeface="Times New Roman" panose="02020603050405020304" pitchFamily="18" charset="0"/>
              </a:rPr>
              <a:t>学校 in different class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es</a:t>
            </a:r>
            <a:r>
              <a:rPr lang="en-US" sz="3200" b="1" dirty="0">
                <a:latin typeface="Times New Roman" panose="02020603050405020304" pitchFamily="18" charset="0"/>
              </a:rPr>
              <a:t>/school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在相同的班级</a:t>
            </a:r>
            <a:r>
              <a:rPr lang="en-US" sz="3200" b="1" dirty="0">
                <a:latin typeface="Times New Roman" panose="02020603050405020304" pitchFamily="18" charset="0"/>
              </a:rPr>
              <a:t>/</a:t>
            </a:r>
            <a:r>
              <a:rPr lang="zh-CN" altLang="en-US" sz="3200" b="1" dirty="0">
                <a:latin typeface="Times New Roman" panose="02020603050405020304" pitchFamily="18" charset="0"/>
              </a:rPr>
              <a:t>学校  in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same</a:t>
            </a:r>
            <a:r>
              <a:rPr lang="zh-CN" altLang="en-US" sz="3200" b="1" dirty="0">
                <a:latin typeface="Times New Roman" panose="02020603050405020304" pitchFamily="18" charset="0"/>
              </a:rPr>
              <a:t> class</a:t>
            </a:r>
            <a:r>
              <a:rPr lang="en-US" sz="3200" b="1" dirty="0">
                <a:latin typeface="Times New Roman" panose="02020603050405020304" pitchFamily="18" charset="0"/>
              </a:rPr>
              <a:t>/school</a:t>
            </a:r>
            <a:endParaRPr lang="en-US" sz="32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常见短语：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be different from...</a:t>
            </a:r>
            <a:r>
              <a:rPr lang="zh-CN" altLang="en-US" sz="3200" b="1" dirty="0">
                <a:latin typeface="Times New Roman" panose="02020603050405020304" pitchFamily="18" charset="0"/>
              </a:rPr>
              <a:t>与……不同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                   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the same as...</a:t>
            </a:r>
            <a:r>
              <a:rPr lang="zh-CN" altLang="en-US" sz="3200" b="1" dirty="0">
                <a:latin typeface="Times New Roman" panose="02020603050405020304" pitchFamily="18" charset="0"/>
              </a:rPr>
              <a:t>与……相同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我的钢笔与你的不同。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My pen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is different from </a:t>
            </a:r>
            <a:r>
              <a:rPr lang="zh-CN" altLang="en-US" sz="3200" b="1" dirty="0">
                <a:latin typeface="Times New Roman" panose="02020603050405020304" pitchFamily="18" charset="0"/>
              </a:rPr>
              <a:t>yours。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我的钢笔与你的相同。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My pen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is the same as </a:t>
            </a:r>
            <a:r>
              <a:rPr lang="zh-CN" altLang="en-US" sz="3200" b="1" dirty="0">
                <a:latin typeface="Times New Roman" panose="02020603050405020304" pitchFamily="18" charset="0"/>
              </a:rPr>
              <a:t>yours。</a:t>
            </a:r>
            <a:endParaRPr lang="zh-CN" altLang="en-US" sz="32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-26988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36513" y="0"/>
            <a:ext cx="9036050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answer</a:t>
            </a:r>
            <a:r>
              <a:rPr lang="zh-CN" altLang="en-US" sz="3200" b="1" dirty="0">
                <a:latin typeface="Times New Roman" panose="02020603050405020304" pitchFamily="18" charset="0"/>
              </a:rPr>
              <a:t>意为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“</a:t>
            </a:r>
            <a:r>
              <a:rPr lang="en-US" altLang="zh-CN" sz="3200" b="1" dirty="0" smtClean="0">
                <a:latin typeface="Times New Roman" panose="02020603050405020304" pitchFamily="18" charset="0"/>
              </a:rPr>
              <a:t>v.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回答；</a:t>
            </a:r>
            <a:r>
              <a:rPr lang="en-US" altLang="zh-CN" sz="3200" b="1" dirty="0" smtClean="0">
                <a:latin typeface="Times New Roman" panose="02020603050405020304" pitchFamily="18" charset="0"/>
              </a:rPr>
              <a:t>(c)n.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答案</a:t>
            </a:r>
            <a:r>
              <a:rPr lang="zh-CN" altLang="en-US" sz="3200" b="1" dirty="0">
                <a:latin typeface="Times New Roman" panose="02020603050405020304" pitchFamily="18" charset="0"/>
              </a:rPr>
              <a:t>”</a:t>
            </a:r>
            <a:r>
              <a:rPr lang="en-US" sz="3200" b="1" dirty="0">
                <a:latin typeface="Times New Roman" panose="02020603050405020304" pitchFamily="18" charset="0"/>
              </a:rPr>
              <a:t> </a:t>
            </a:r>
            <a:endParaRPr lang="en-US" sz="3200" b="1" dirty="0">
              <a:latin typeface="Times New Roman" panose="02020603050405020304" pitchFamily="18" charset="0"/>
            </a:endParaRPr>
          </a:p>
          <a:p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 smtClean="0">
                <a:latin typeface="Times New Roman" panose="02020603050405020304" pitchFamily="18" charset="0"/>
              </a:rPr>
              <a:t>拓展</a:t>
            </a:r>
            <a:r>
              <a:rPr lang="zh-CN" altLang="en-US" sz="3200" b="1" dirty="0">
                <a:latin typeface="Times New Roman" panose="02020603050405020304" pitchFamily="18" charset="0"/>
              </a:rPr>
              <a:t>：</a:t>
            </a:r>
            <a:r>
              <a:rPr lang="zh-CN" alt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回答问题       </a:t>
            </a:r>
            <a:r>
              <a:rPr lang="en-US" altLang="zh-CN" sz="32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answer a/the question</a:t>
            </a:r>
            <a:endParaRPr lang="en-US" altLang="zh-CN" sz="3200" b="1" dirty="0" smtClean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          问题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的答案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  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the answer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to </a:t>
            </a:r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the question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即学即练：</a:t>
            </a:r>
            <a:endParaRPr lang="zh-CN" altLang="en-US" sz="32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1.Are you</a:t>
            </a:r>
            <a:r>
              <a:rPr lang="en-US" sz="3200" b="1" dirty="0">
                <a:latin typeface="Times New Roman" panose="02020603050405020304" pitchFamily="18" charset="0"/>
              </a:rPr>
              <a:t> in the same ______?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 err="1">
                <a:latin typeface="Times New Roman" panose="02020603050405020304" pitchFamily="18" charset="0"/>
              </a:rPr>
              <a:t>A.schools</a:t>
            </a:r>
            <a:r>
              <a:rPr lang="en-US" sz="3200" b="1" dirty="0">
                <a:latin typeface="Times New Roman" panose="02020603050405020304" pitchFamily="18" charset="0"/>
              </a:rPr>
              <a:t>    </a:t>
            </a:r>
            <a:r>
              <a:rPr lang="en-US" sz="3200" b="1" dirty="0" err="1">
                <a:latin typeface="Times New Roman" panose="02020603050405020304" pitchFamily="18" charset="0"/>
              </a:rPr>
              <a:t>B.class</a:t>
            </a:r>
            <a:r>
              <a:rPr lang="en-US" sz="3200" b="1" dirty="0">
                <a:latin typeface="Times New Roman" panose="02020603050405020304" pitchFamily="18" charset="0"/>
              </a:rPr>
              <a:t>   </a:t>
            </a:r>
            <a:r>
              <a:rPr lang="en-US" sz="3200" b="1" dirty="0" err="1">
                <a:latin typeface="Times New Roman" panose="02020603050405020304" pitchFamily="18" charset="0"/>
              </a:rPr>
              <a:t>C.classes</a:t>
            </a:r>
            <a:r>
              <a:rPr lang="en-US" sz="3200" b="1" dirty="0">
                <a:latin typeface="Times New Roman" panose="02020603050405020304" pitchFamily="18" charset="0"/>
              </a:rPr>
              <a:t>   </a:t>
            </a:r>
            <a:r>
              <a:rPr lang="en-US" sz="3200" b="1" dirty="0" err="1">
                <a:latin typeface="Times New Roman" panose="02020603050405020304" pitchFamily="18" charset="0"/>
              </a:rPr>
              <a:t>D.countries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2.The weather in winter_____ _____ ______</a:t>
            </a:r>
            <a:r>
              <a:rPr lang="zh-CN" altLang="en-US" sz="3200" b="1" dirty="0">
                <a:latin typeface="Times New Roman" panose="02020603050405020304" pitchFamily="18" charset="0"/>
              </a:rPr>
              <a:t>（与……不同）</a:t>
            </a:r>
            <a:r>
              <a:rPr lang="en-US" sz="3200" b="1" dirty="0">
                <a:latin typeface="Times New Roman" panose="02020603050405020304" pitchFamily="18" charset="0"/>
              </a:rPr>
              <a:t> that in summer. 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zh-CN" altLang="en-US" sz="3200" b="1" dirty="0">
                <a:latin typeface="Times New Roman" panose="02020603050405020304" pitchFamily="18" charset="0"/>
              </a:rPr>
              <a:t>翻译：</a:t>
            </a:r>
            <a:endParaRPr 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3.</a:t>
            </a:r>
            <a:r>
              <a:rPr lang="zh-CN" altLang="en-US" sz="3200" b="1" dirty="0">
                <a:latin typeface="Times New Roman" panose="02020603050405020304" pitchFamily="18" charset="0"/>
              </a:rPr>
              <a:t>你和我不一样。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r>
              <a:rPr lang="en-US" sz="3200" b="1" dirty="0">
                <a:latin typeface="Times New Roman" panose="02020603050405020304" pitchFamily="18" charset="0"/>
              </a:rPr>
              <a:t>4</a:t>
            </a:r>
            <a:r>
              <a:rPr lang="en-US" sz="3200" b="1" dirty="0" smtClean="0">
                <a:latin typeface="Times New Roman" panose="02020603050405020304" pitchFamily="18" charset="0"/>
              </a:rPr>
              <a:t>.</a:t>
            </a:r>
            <a:r>
              <a:rPr lang="zh-CN" altLang="en-US" sz="3200" b="1" dirty="0" smtClean="0">
                <a:latin typeface="Times New Roman" panose="02020603050405020304" pitchFamily="18" charset="0"/>
              </a:rPr>
              <a:t> 问题</a:t>
            </a:r>
            <a:r>
              <a:rPr lang="zh-CN" altLang="en-US" sz="3200" b="1" dirty="0">
                <a:latin typeface="Times New Roman" panose="02020603050405020304" pitchFamily="18" charset="0"/>
              </a:rPr>
              <a:t>的答案是正确的。</a:t>
            </a:r>
            <a:endParaRPr lang="en-US" sz="3200" b="1" dirty="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176395" y="2894965"/>
            <a:ext cx="89979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rgbClr val="FF0000"/>
                </a:solidFill>
              </a:rPr>
              <a:t>B</a:t>
            </a:r>
            <a:endParaRPr lang="en-US" altLang="zh-CN" sz="3200" b="1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05325" y="3907790"/>
            <a:ext cx="352361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is different from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53155" y="5333365"/>
            <a:ext cx="375793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We're different.</a:t>
            </a:r>
            <a:endParaRPr lang="en-US" altLang="zh-CN" sz="32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8025" y="6264910"/>
            <a:ext cx="651510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>
                <a:solidFill>
                  <a:srgbClr val="FF0000"/>
                </a:solidFill>
              </a:rPr>
              <a:t>The answer to the question is right.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79387" y="404664"/>
            <a:ext cx="8964613" cy="5805487"/>
          </a:xfrm>
        </p:spPr>
        <p:txBody>
          <a:bodyPr/>
          <a:lstStyle/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2.birthday cakes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 with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candles /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the child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 with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the candy中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with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 表示具有；带有的意思，作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后置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定语</a:t>
            </a:r>
            <a:r>
              <a:rPr lang="en-US" altLang="zh-CN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,</a:t>
            </a:r>
            <a:r>
              <a:rPr lang="zh-CN" altLang="en-US" sz="36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修饰前面的名词。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en-US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翻译：</a:t>
            </a:r>
            <a:endParaRPr lang="zh-CN" altLang="en-US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32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我有一个带有游泳池的大房子。</a:t>
            </a:r>
            <a:endParaRPr lang="zh-CN" altLang="en-US" sz="32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endParaRPr lang="zh-CN" altLang="en-US" sz="32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zh-CN" altLang="en-US" sz="32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大象能找到带有食物和水的地方。</a:t>
            </a:r>
            <a:endParaRPr lang="zh-CN" altLang="en-US" sz="3200" b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84480" y="3738880"/>
            <a:ext cx="840930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600">
                <a:solidFill>
                  <a:srgbClr val="FF0000"/>
                </a:solidFill>
              </a:rPr>
              <a:t>I have a big house with a swimming pool.</a:t>
            </a:r>
            <a:endParaRPr lang="en-US" altLang="zh-CN" sz="3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510" y="4896485"/>
            <a:ext cx="878205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3200">
                <a:solidFill>
                  <a:srgbClr val="FF0000"/>
                </a:solidFill>
              </a:rPr>
              <a:t>Elephants can find places with food and water.</a:t>
            </a:r>
            <a:endParaRPr lang="en-US" altLang="zh-CN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53882" dir="13500000" algn="ct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53882" dir="13500000" algn="ct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53882" dir="13500000" algn="ct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53882" dir="13500000" algn="ctr" rotWithShape="0">
            <a:schemeClr val="bg2">
              <a:alpha val="50000"/>
            </a:schemeClr>
          </a:outerShdw>
        </a:effectLst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气流">
  <a:themeElements>
    <a:clrScheme name="气流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气流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气流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5528</Words>
  <Application>WPS 演示</Application>
  <PresentationFormat>全屏显示(4:3)</PresentationFormat>
  <Paragraphs>294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Arial</vt:lpstr>
      <vt:lpstr>宋体</vt:lpstr>
      <vt:lpstr>Wingdings</vt:lpstr>
      <vt:lpstr>Georgia</vt:lpstr>
      <vt:lpstr>Times New Roman</vt:lpstr>
      <vt:lpstr>Arial</vt:lpstr>
      <vt:lpstr>幼圆</vt:lpstr>
      <vt:lpstr>Times New Roman</vt:lpstr>
      <vt:lpstr>Adobe Garamond Pro Bold</vt:lpstr>
      <vt:lpstr>Arial Unicode MS</vt:lpstr>
      <vt:lpstr>Trebuchet MS</vt:lpstr>
      <vt:lpstr>微软雅黑</vt:lpstr>
      <vt:lpstr>方正姚体</vt:lpstr>
      <vt:lpstr>Calibri</vt:lpstr>
      <vt:lpstr>Garamond</vt:lpstr>
      <vt:lpstr>默认设计模板</vt:lpstr>
      <vt:lpstr>1_默认设计模板</vt:lpstr>
      <vt:lpstr>气流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20</cp:revision>
  <dcterms:created xsi:type="dcterms:W3CDTF">2015-05-08T07:23:00Z</dcterms:created>
  <dcterms:modified xsi:type="dcterms:W3CDTF">2017-05-23T08:08:26Z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2052-10.1.0.6479</vt:lpwstr>
  </property>
</Properties>
</file>